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31089600" cx="40233600"/>
  <p:notesSz cx="6858000" cy="9144000"/>
  <p:embeddedFontLst>
    <p:embeddedFont>
      <p:font typeface="Oswald"/>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hChaIbUHJ9hls+BG54yzXAa2qy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Oswald-regular.fntdata"/><Relationship Id="rId7" Type="http://schemas.openxmlformats.org/officeDocument/2006/relationships/font" Target="fonts/Oswald-bold.fntdata"/><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017520" y="5088045"/>
            <a:ext cx="34198560" cy="108237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5029200" y="16329239"/>
            <a:ext cx="30175200" cy="750612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p:txBody>
      </p:sp>
      <p:sp>
        <p:nvSpPr>
          <p:cNvPr id="14" name="Google Shape;14;p3"/>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10253768" y="788459"/>
            <a:ext cx="19726067" cy="347014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1" name="Google Shape;71;p1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9956356" y="10491048"/>
            <a:ext cx="26347000" cy="86753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2354159" y="2067139"/>
            <a:ext cx="26347000" cy="255231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7" name="Google Shape;77;p13"/>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20" name="Google Shape;20;p4"/>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745107" y="7750819"/>
            <a:ext cx="34701479" cy="129324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745107" y="20805572"/>
            <a:ext cx="34701479" cy="68008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sz="10560">
                <a:solidFill>
                  <a:schemeClr val="dk1"/>
                </a:solidFill>
              </a:defRPr>
            </a:lvl1pPr>
            <a:lvl2pPr indent="-228600" lvl="1" marL="914400" algn="l">
              <a:lnSpc>
                <a:spcPct val="90000"/>
              </a:lnSpc>
              <a:spcBef>
                <a:spcPts val="2200"/>
              </a:spcBef>
              <a:spcAft>
                <a:spcPts val="0"/>
              </a:spcAft>
              <a:buClr>
                <a:srgbClr val="888888"/>
              </a:buClr>
              <a:buSzPts val="8800"/>
              <a:buNone/>
              <a:defRPr sz="8800">
                <a:solidFill>
                  <a:srgbClr val="888888"/>
                </a:solidFill>
              </a:defRPr>
            </a:lvl2pPr>
            <a:lvl3pPr indent="-228600" lvl="2" marL="1371600" algn="l">
              <a:lnSpc>
                <a:spcPct val="90000"/>
              </a:lnSpc>
              <a:spcBef>
                <a:spcPts val="2200"/>
              </a:spcBef>
              <a:spcAft>
                <a:spcPts val="0"/>
              </a:spcAft>
              <a:buClr>
                <a:srgbClr val="888888"/>
              </a:buClr>
              <a:buSzPts val="7920"/>
              <a:buNone/>
              <a:defRPr sz="7919">
                <a:solidFill>
                  <a:srgbClr val="888888"/>
                </a:solidFill>
              </a:defRPr>
            </a:lvl3pPr>
            <a:lvl4pPr indent="-228600" lvl="3" marL="1828800" algn="l">
              <a:lnSpc>
                <a:spcPct val="90000"/>
              </a:lnSpc>
              <a:spcBef>
                <a:spcPts val="2200"/>
              </a:spcBef>
              <a:spcAft>
                <a:spcPts val="0"/>
              </a:spcAft>
              <a:buClr>
                <a:srgbClr val="888888"/>
              </a:buClr>
              <a:buSzPts val="7040"/>
              <a:buNone/>
              <a:defRPr sz="7040">
                <a:solidFill>
                  <a:srgbClr val="888888"/>
                </a:solidFill>
              </a:defRPr>
            </a:lvl4pPr>
            <a:lvl5pPr indent="-228600" lvl="4" marL="2286000" algn="l">
              <a:lnSpc>
                <a:spcPct val="90000"/>
              </a:lnSpc>
              <a:spcBef>
                <a:spcPts val="2200"/>
              </a:spcBef>
              <a:spcAft>
                <a:spcPts val="0"/>
              </a:spcAft>
              <a:buClr>
                <a:srgbClr val="888888"/>
              </a:buClr>
              <a:buSzPts val="7040"/>
              <a:buNone/>
              <a:defRPr sz="7040">
                <a:solidFill>
                  <a:srgbClr val="888888"/>
                </a:solidFill>
              </a:defRPr>
            </a:lvl5pPr>
            <a:lvl6pPr indent="-228600" lvl="5" marL="2743200" algn="l">
              <a:lnSpc>
                <a:spcPct val="90000"/>
              </a:lnSpc>
              <a:spcBef>
                <a:spcPts val="2200"/>
              </a:spcBef>
              <a:spcAft>
                <a:spcPts val="0"/>
              </a:spcAft>
              <a:buClr>
                <a:srgbClr val="888888"/>
              </a:buClr>
              <a:buSzPts val="7040"/>
              <a:buNone/>
              <a:defRPr sz="7040">
                <a:solidFill>
                  <a:srgbClr val="888888"/>
                </a:solidFill>
              </a:defRPr>
            </a:lvl6pPr>
            <a:lvl7pPr indent="-228600" lvl="6" marL="3200400" algn="l">
              <a:lnSpc>
                <a:spcPct val="90000"/>
              </a:lnSpc>
              <a:spcBef>
                <a:spcPts val="2200"/>
              </a:spcBef>
              <a:spcAft>
                <a:spcPts val="0"/>
              </a:spcAft>
              <a:buClr>
                <a:srgbClr val="888888"/>
              </a:buClr>
              <a:buSzPts val="7040"/>
              <a:buNone/>
              <a:defRPr sz="7040">
                <a:solidFill>
                  <a:srgbClr val="888888"/>
                </a:solidFill>
              </a:defRPr>
            </a:lvl7pPr>
            <a:lvl8pPr indent="-228600" lvl="7" marL="3657600" algn="l">
              <a:lnSpc>
                <a:spcPct val="90000"/>
              </a:lnSpc>
              <a:spcBef>
                <a:spcPts val="2200"/>
              </a:spcBef>
              <a:spcAft>
                <a:spcPts val="0"/>
              </a:spcAft>
              <a:buClr>
                <a:srgbClr val="888888"/>
              </a:buClr>
              <a:buSzPts val="7040"/>
              <a:buNone/>
              <a:defRPr sz="7040">
                <a:solidFill>
                  <a:srgbClr val="888888"/>
                </a:solidFill>
              </a:defRPr>
            </a:lvl8pPr>
            <a:lvl9pPr indent="-228600" lvl="8" marL="4114800" algn="l">
              <a:lnSpc>
                <a:spcPct val="90000"/>
              </a:lnSpc>
              <a:spcBef>
                <a:spcPts val="2200"/>
              </a:spcBef>
              <a:spcAft>
                <a:spcPts val="0"/>
              </a:spcAft>
              <a:buClr>
                <a:srgbClr val="888888"/>
              </a:buClr>
              <a:buSzPts val="7040"/>
              <a:buNone/>
              <a:defRPr sz="7040">
                <a:solidFill>
                  <a:srgbClr val="888888"/>
                </a:solidFill>
              </a:defRPr>
            </a:lvl9pPr>
          </a:lstStyle>
          <a:p/>
        </p:txBody>
      </p:sp>
      <p:sp>
        <p:nvSpPr>
          <p:cNvPr id="26" name="Google Shape;26;p5"/>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766060" y="8276166"/>
            <a:ext cx="17099280"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2" name="Google Shape;32;p6"/>
          <p:cNvSpPr txBox="1"/>
          <p:nvPr>
            <p:ph idx="2" type="body"/>
          </p:nvPr>
        </p:nvSpPr>
        <p:spPr>
          <a:xfrm>
            <a:off x="20368259" y="8276166"/>
            <a:ext cx="17099280"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3" name="Google Shape;33;p6"/>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77130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771305" y="7621272"/>
            <a:ext cx="17020696"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39" name="Google Shape;39;p7"/>
          <p:cNvSpPr txBox="1"/>
          <p:nvPr>
            <p:ph idx="2" type="body"/>
          </p:nvPr>
        </p:nvSpPr>
        <p:spPr>
          <a:xfrm>
            <a:off x="2771305" y="11356340"/>
            <a:ext cx="17020696"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0" name="Google Shape;40;p7"/>
          <p:cNvSpPr txBox="1"/>
          <p:nvPr>
            <p:ph idx="3" type="body"/>
          </p:nvPr>
        </p:nvSpPr>
        <p:spPr>
          <a:xfrm>
            <a:off x="20368263" y="7621272"/>
            <a:ext cx="17104520"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41" name="Google Shape;41;p7"/>
          <p:cNvSpPr txBox="1"/>
          <p:nvPr>
            <p:ph idx="4" type="body"/>
          </p:nvPr>
        </p:nvSpPr>
        <p:spPr>
          <a:xfrm>
            <a:off x="20368263" y="11356340"/>
            <a:ext cx="17104520"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2" name="Google Shape;42;p7"/>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7104520" y="4476333"/>
            <a:ext cx="20368260" cy="22093768"/>
          </a:xfrm>
          <a:prstGeom prst="rect">
            <a:avLst/>
          </a:prstGeom>
          <a:noFill/>
          <a:ln>
            <a:noFill/>
          </a:ln>
        </p:spPr>
        <p:txBody>
          <a:bodyPr anchorCtr="0" anchor="t" bIns="45700" lIns="91425" spcFirstLastPara="1" rIns="91425" wrap="square" tIns="45700">
            <a:normAutofit/>
          </a:bodyPr>
          <a:lstStyle>
            <a:lvl1pPr indent="-1122680" lvl="0" marL="457200" algn="l">
              <a:lnSpc>
                <a:spcPct val="90000"/>
              </a:lnSpc>
              <a:spcBef>
                <a:spcPts val="4400"/>
              </a:spcBef>
              <a:spcAft>
                <a:spcPts val="0"/>
              </a:spcAft>
              <a:buClr>
                <a:schemeClr val="dk1"/>
              </a:buClr>
              <a:buSzPts val="14080"/>
              <a:buChar char="•"/>
              <a:defRPr sz="14080"/>
            </a:lvl1pPr>
            <a:lvl2pPr indent="-1010920" lvl="1" marL="914400" algn="l">
              <a:lnSpc>
                <a:spcPct val="90000"/>
              </a:lnSpc>
              <a:spcBef>
                <a:spcPts val="2200"/>
              </a:spcBef>
              <a:spcAft>
                <a:spcPts val="0"/>
              </a:spcAft>
              <a:buClr>
                <a:schemeClr val="dk1"/>
              </a:buClr>
              <a:buSzPts val="12320"/>
              <a:buChar char="•"/>
              <a:defRPr sz="12320"/>
            </a:lvl2pPr>
            <a:lvl3pPr indent="-899160" lvl="2" marL="1371600" algn="l">
              <a:lnSpc>
                <a:spcPct val="90000"/>
              </a:lnSpc>
              <a:spcBef>
                <a:spcPts val="2200"/>
              </a:spcBef>
              <a:spcAft>
                <a:spcPts val="0"/>
              </a:spcAft>
              <a:buClr>
                <a:schemeClr val="dk1"/>
              </a:buClr>
              <a:buSzPts val="10560"/>
              <a:buChar char="•"/>
              <a:defRPr sz="10560"/>
            </a:lvl3pPr>
            <a:lvl4pPr indent="-787400" lvl="3" marL="1828800" algn="l">
              <a:lnSpc>
                <a:spcPct val="90000"/>
              </a:lnSpc>
              <a:spcBef>
                <a:spcPts val="2200"/>
              </a:spcBef>
              <a:spcAft>
                <a:spcPts val="0"/>
              </a:spcAft>
              <a:buClr>
                <a:schemeClr val="dk1"/>
              </a:buClr>
              <a:buSzPts val="8800"/>
              <a:buChar char="•"/>
              <a:defRPr sz="8800"/>
            </a:lvl4pPr>
            <a:lvl5pPr indent="-787400" lvl="4" marL="2286000" algn="l">
              <a:lnSpc>
                <a:spcPct val="90000"/>
              </a:lnSpc>
              <a:spcBef>
                <a:spcPts val="2200"/>
              </a:spcBef>
              <a:spcAft>
                <a:spcPts val="0"/>
              </a:spcAft>
              <a:buClr>
                <a:schemeClr val="dk1"/>
              </a:buClr>
              <a:buSzPts val="8800"/>
              <a:buChar char="•"/>
              <a:defRPr sz="8800"/>
            </a:lvl5pPr>
            <a:lvl6pPr indent="-787400" lvl="5" marL="2743200" algn="l">
              <a:lnSpc>
                <a:spcPct val="90000"/>
              </a:lnSpc>
              <a:spcBef>
                <a:spcPts val="2200"/>
              </a:spcBef>
              <a:spcAft>
                <a:spcPts val="0"/>
              </a:spcAft>
              <a:buClr>
                <a:schemeClr val="dk1"/>
              </a:buClr>
              <a:buSzPts val="8800"/>
              <a:buChar char="•"/>
              <a:defRPr sz="8800"/>
            </a:lvl6pPr>
            <a:lvl7pPr indent="-787400" lvl="6" marL="3200400" algn="l">
              <a:lnSpc>
                <a:spcPct val="90000"/>
              </a:lnSpc>
              <a:spcBef>
                <a:spcPts val="2200"/>
              </a:spcBef>
              <a:spcAft>
                <a:spcPts val="0"/>
              </a:spcAft>
              <a:buClr>
                <a:schemeClr val="dk1"/>
              </a:buClr>
              <a:buSzPts val="8800"/>
              <a:buChar char="•"/>
              <a:defRPr sz="8800"/>
            </a:lvl7pPr>
            <a:lvl8pPr indent="-787400" lvl="7" marL="3657600" algn="l">
              <a:lnSpc>
                <a:spcPct val="90000"/>
              </a:lnSpc>
              <a:spcBef>
                <a:spcPts val="2200"/>
              </a:spcBef>
              <a:spcAft>
                <a:spcPts val="0"/>
              </a:spcAft>
              <a:buClr>
                <a:schemeClr val="dk1"/>
              </a:buClr>
              <a:buSzPts val="8800"/>
              <a:buChar char="•"/>
              <a:defRPr sz="8800"/>
            </a:lvl8pPr>
            <a:lvl9pPr indent="-787400" lvl="8" marL="4114800" algn="l">
              <a:lnSpc>
                <a:spcPct val="90000"/>
              </a:lnSpc>
              <a:spcBef>
                <a:spcPts val="2200"/>
              </a:spcBef>
              <a:spcAft>
                <a:spcPts val="0"/>
              </a:spcAft>
              <a:buClr>
                <a:schemeClr val="dk1"/>
              </a:buClr>
              <a:buSzPts val="8800"/>
              <a:buChar char="•"/>
              <a:defRPr sz="8800"/>
            </a:lvl9pPr>
          </a:lstStyle>
          <a:p/>
        </p:txBody>
      </p:sp>
      <p:sp>
        <p:nvSpPr>
          <p:cNvPr id="57" name="Google Shape;57;p10"/>
          <p:cNvSpPr txBox="1"/>
          <p:nvPr>
            <p:ph idx="2" type="body"/>
          </p:nvPr>
        </p:nvSpPr>
        <p:spPr>
          <a:xfrm>
            <a:off x="2771301" y="9326880"/>
            <a:ext cx="12976383" cy="172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58" name="Google Shape;58;p10"/>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7104520" y="4476333"/>
            <a:ext cx="20368260" cy="220937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4400"/>
              </a:spcBef>
              <a:spcAft>
                <a:spcPts val="0"/>
              </a:spcAft>
              <a:buClr>
                <a:schemeClr val="dk1"/>
              </a:buClr>
              <a:buSzPts val="14080"/>
              <a:buFont typeface="Arial"/>
              <a:buNone/>
              <a:defRPr b="0" i="0" sz="14080" u="none" cap="none" strike="noStrike">
                <a:solidFill>
                  <a:schemeClr val="dk1"/>
                </a:solidFill>
                <a:latin typeface="Calibri"/>
                <a:ea typeface="Calibri"/>
                <a:cs typeface="Calibri"/>
                <a:sym typeface="Calibri"/>
              </a:defRPr>
            </a:lvl1pPr>
            <a:lvl2pPr lvl="1" marR="0" rtl="0" algn="l">
              <a:lnSpc>
                <a:spcPct val="90000"/>
              </a:lnSpc>
              <a:spcBef>
                <a:spcPts val="2200"/>
              </a:spcBef>
              <a:spcAft>
                <a:spcPts val="0"/>
              </a:spcAft>
              <a:buClr>
                <a:schemeClr val="dk1"/>
              </a:buClr>
              <a:buSzPts val="12320"/>
              <a:buFont typeface="Arial"/>
              <a:buNone/>
              <a:defRPr b="0" i="0" sz="12320" u="none" cap="none" strike="noStrike">
                <a:solidFill>
                  <a:schemeClr val="dk1"/>
                </a:solidFill>
                <a:latin typeface="Calibri"/>
                <a:ea typeface="Calibri"/>
                <a:cs typeface="Calibri"/>
                <a:sym typeface="Calibri"/>
              </a:defRPr>
            </a:lvl2pPr>
            <a:lvl3pPr lvl="2" marR="0" rtl="0" algn="l">
              <a:lnSpc>
                <a:spcPct val="90000"/>
              </a:lnSpc>
              <a:spcBef>
                <a:spcPts val="2200"/>
              </a:spcBef>
              <a:spcAft>
                <a:spcPts val="0"/>
              </a:spcAft>
              <a:buClr>
                <a:schemeClr val="dk1"/>
              </a:buClr>
              <a:buSzPts val="10560"/>
              <a:buFont typeface="Arial"/>
              <a:buNone/>
              <a:defRPr b="0" i="0" sz="10560" u="none" cap="none" strike="noStrike">
                <a:solidFill>
                  <a:schemeClr val="dk1"/>
                </a:solidFill>
                <a:latin typeface="Calibri"/>
                <a:ea typeface="Calibri"/>
                <a:cs typeface="Calibri"/>
                <a:sym typeface="Calibri"/>
              </a:defRPr>
            </a:lvl3pPr>
            <a:lvl4pPr lvl="3"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4pPr>
            <a:lvl5pPr lvl="4"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5pPr>
            <a:lvl6pPr lvl="5"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6pPr>
            <a:lvl7pPr lvl="6"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7pPr>
            <a:lvl8pPr lvl="7"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8pPr>
            <a:lvl9pPr lvl="8"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2771301" y="9326880"/>
            <a:ext cx="12976383" cy="172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65" name="Google Shape;65;p11"/>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9360"/>
              <a:buFont typeface="Calibri"/>
              <a:buNone/>
              <a:defRPr b="0" i="0" sz="193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normAutofit/>
          </a:bodyPr>
          <a:lstStyle>
            <a:lvl1pPr indent="-1010920" lvl="0" marL="457200" marR="0" rtl="0" algn="l">
              <a:lnSpc>
                <a:spcPct val="90000"/>
              </a:lnSpc>
              <a:spcBef>
                <a:spcPts val="4400"/>
              </a:spcBef>
              <a:spcAft>
                <a:spcPts val="0"/>
              </a:spcAft>
              <a:buClr>
                <a:schemeClr val="dk1"/>
              </a:buClr>
              <a:buSzPts val="12320"/>
              <a:buFont typeface="Arial"/>
              <a:buChar char="•"/>
              <a:defRPr b="0" i="0" sz="12320" u="none" cap="none" strike="noStrike">
                <a:solidFill>
                  <a:schemeClr val="dk1"/>
                </a:solidFill>
                <a:latin typeface="Calibri"/>
                <a:ea typeface="Calibri"/>
                <a:cs typeface="Calibri"/>
                <a:sym typeface="Calibri"/>
              </a:defRPr>
            </a:lvl1pPr>
            <a:lvl2pPr indent="-899160" lvl="1" marL="914400" marR="0" rtl="0" algn="l">
              <a:lnSpc>
                <a:spcPct val="90000"/>
              </a:lnSpc>
              <a:spcBef>
                <a:spcPts val="2200"/>
              </a:spcBef>
              <a:spcAft>
                <a:spcPts val="0"/>
              </a:spcAft>
              <a:buClr>
                <a:schemeClr val="dk1"/>
              </a:buClr>
              <a:buSzPts val="10560"/>
              <a:buFont typeface="Arial"/>
              <a:buChar char="•"/>
              <a:defRPr b="0" i="0" sz="10560" u="none" cap="none" strike="noStrike">
                <a:solidFill>
                  <a:schemeClr val="dk1"/>
                </a:solidFill>
                <a:latin typeface="Calibri"/>
                <a:ea typeface="Calibri"/>
                <a:cs typeface="Calibri"/>
                <a:sym typeface="Calibri"/>
              </a:defRPr>
            </a:lvl2pPr>
            <a:lvl3pPr indent="-787400" lvl="2" marL="1371600" marR="0" rtl="0" algn="l">
              <a:lnSpc>
                <a:spcPct val="90000"/>
              </a:lnSpc>
              <a:spcBef>
                <a:spcPts val="22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731520" lvl="3" marL="1828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4pPr>
            <a:lvl5pPr indent="-731520" lvl="4" marL="22860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5pPr>
            <a:lvl6pPr indent="-731520" lvl="5" marL="27432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6pPr>
            <a:lvl7pPr indent="-731520" lvl="6" marL="32004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7pPr>
            <a:lvl8pPr indent="-731520" lvl="7" marL="36576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8pPr>
            <a:lvl9pPr indent="-731520" lvl="8" marL="4114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280" u="none" cap="none" strike="noStrike">
                <a:solidFill>
                  <a:srgbClr val="888888"/>
                </a:solidFill>
                <a:latin typeface="Calibri"/>
                <a:ea typeface="Calibri"/>
                <a:cs typeface="Calibri"/>
                <a:sym typeface="Calibri"/>
              </a:defRPr>
            </a:lvl1pPr>
            <a:lvl2pPr indent="0" lvl="1" marL="0" marR="0" rtl="0" algn="r">
              <a:spcBef>
                <a:spcPts val="0"/>
              </a:spcBef>
              <a:buNone/>
              <a:defRPr b="0" i="0" sz="5280" u="none" cap="none" strike="noStrike">
                <a:solidFill>
                  <a:srgbClr val="888888"/>
                </a:solidFill>
                <a:latin typeface="Calibri"/>
                <a:ea typeface="Calibri"/>
                <a:cs typeface="Calibri"/>
                <a:sym typeface="Calibri"/>
              </a:defRPr>
            </a:lvl2pPr>
            <a:lvl3pPr indent="0" lvl="2" marL="0" marR="0" rtl="0" algn="r">
              <a:spcBef>
                <a:spcPts val="0"/>
              </a:spcBef>
              <a:buNone/>
              <a:defRPr b="0" i="0" sz="5280" u="none" cap="none" strike="noStrike">
                <a:solidFill>
                  <a:srgbClr val="888888"/>
                </a:solidFill>
                <a:latin typeface="Calibri"/>
                <a:ea typeface="Calibri"/>
                <a:cs typeface="Calibri"/>
                <a:sym typeface="Calibri"/>
              </a:defRPr>
            </a:lvl3pPr>
            <a:lvl4pPr indent="0" lvl="3" marL="0" marR="0" rtl="0" algn="r">
              <a:spcBef>
                <a:spcPts val="0"/>
              </a:spcBef>
              <a:buNone/>
              <a:defRPr b="0" i="0" sz="5280" u="none" cap="none" strike="noStrike">
                <a:solidFill>
                  <a:srgbClr val="888888"/>
                </a:solidFill>
                <a:latin typeface="Calibri"/>
                <a:ea typeface="Calibri"/>
                <a:cs typeface="Calibri"/>
                <a:sym typeface="Calibri"/>
              </a:defRPr>
            </a:lvl4pPr>
            <a:lvl5pPr indent="0" lvl="4" marL="0" marR="0" rtl="0" algn="r">
              <a:spcBef>
                <a:spcPts val="0"/>
              </a:spcBef>
              <a:buNone/>
              <a:defRPr b="0" i="0" sz="5280" u="none" cap="none" strike="noStrike">
                <a:solidFill>
                  <a:srgbClr val="888888"/>
                </a:solidFill>
                <a:latin typeface="Calibri"/>
                <a:ea typeface="Calibri"/>
                <a:cs typeface="Calibri"/>
                <a:sym typeface="Calibri"/>
              </a:defRPr>
            </a:lvl5pPr>
            <a:lvl6pPr indent="0" lvl="5" marL="0" marR="0" rtl="0" algn="r">
              <a:spcBef>
                <a:spcPts val="0"/>
              </a:spcBef>
              <a:buNone/>
              <a:defRPr b="0" i="0" sz="5280" u="none" cap="none" strike="noStrike">
                <a:solidFill>
                  <a:srgbClr val="888888"/>
                </a:solidFill>
                <a:latin typeface="Calibri"/>
                <a:ea typeface="Calibri"/>
                <a:cs typeface="Calibri"/>
                <a:sym typeface="Calibri"/>
              </a:defRPr>
            </a:lvl6pPr>
            <a:lvl7pPr indent="0" lvl="6" marL="0" marR="0" rtl="0" algn="r">
              <a:spcBef>
                <a:spcPts val="0"/>
              </a:spcBef>
              <a:buNone/>
              <a:defRPr b="0" i="0" sz="5280" u="none" cap="none" strike="noStrike">
                <a:solidFill>
                  <a:srgbClr val="888888"/>
                </a:solidFill>
                <a:latin typeface="Calibri"/>
                <a:ea typeface="Calibri"/>
                <a:cs typeface="Calibri"/>
                <a:sym typeface="Calibri"/>
              </a:defRPr>
            </a:lvl7pPr>
            <a:lvl8pPr indent="0" lvl="7" marL="0" marR="0" rtl="0" algn="r">
              <a:spcBef>
                <a:spcPts val="0"/>
              </a:spcBef>
              <a:buNone/>
              <a:defRPr b="0" i="0" sz="5280" u="none" cap="none" strike="noStrike">
                <a:solidFill>
                  <a:srgbClr val="888888"/>
                </a:solidFill>
                <a:latin typeface="Calibri"/>
                <a:ea typeface="Calibri"/>
                <a:cs typeface="Calibri"/>
                <a:sym typeface="Calibri"/>
              </a:defRPr>
            </a:lvl8pPr>
            <a:lvl9pPr indent="0" lvl="8" marL="0" marR="0" rtl="0" algn="r">
              <a:spcBef>
                <a:spcPts val="0"/>
              </a:spcBef>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5.png"/><Relationship Id="rId13" Type="http://schemas.openxmlformats.org/officeDocument/2006/relationships/image" Target="../media/image1.jp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7.png"/><Relationship Id="rId9" Type="http://schemas.openxmlformats.org/officeDocument/2006/relationships/image" Target="../media/image14.jpg"/><Relationship Id="rId15" Type="http://schemas.openxmlformats.org/officeDocument/2006/relationships/image" Target="../media/image11.png"/><Relationship Id="rId14" Type="http://schemas.openxmlformats.org/officeDocument/2006/relationships/image" Target="../media/image13.png"/><Relationship Id="rId17" Type="http://schemas.openxmlformats.org/officeDocument/2006/relationships/image" Target="../media/image3.png"/><Relationship Id="rId16" Type="http://schemas.openxmlformats.org/officeDocument/2006/relationships/image" Target="../media/image6.jpg"/><Relationship Id="rId5" Type="http://schemas.openxmlformats.org/officeDocument/2006/relationships/image" Target="../media/image10.png"/><Relationship Id="rId6" Type="http://schemas.openxmlformats.org/officeDocument/2006/relationships/image" Target="../media/image4.jpg"/><Relationship Id="rId7" Type="http://schemas.openxmlformats.org/officeDocument/2006/relationships/image" Target="../media/image8.jp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83" name="Shape 83"/>
        <p:cNvGrpSpPr/>
        <p:nvPr/>
      </p:nvGrpSpPr>
      <p:grpSpPr>
        <a:xfrm>
          <a:off x="0" y="0"/>
          <a:ext cx="0" cy="0"/>
          <a:chOff x="0" y="0"/>
          <a:chExt cx="0" cy="0"/>
        </a:xfrm>
      </p:grpSpPr>
      <p:sp>
        <p:nvSpPr>
          <p:cNvPr id="84" name="Google Shape;84;p1"/>
          <p:cNvSpPr/>
          <p:nvPr/>
        </p:nvSpPr>
        <p:spPr>
          <a:xfrm>
            <a:off x="6158050" y="0"/>
            <a:ext cx="34075500" cy="618150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739" u="none" cap="none" strike="noStrike">
              <a:solidFill>
                <a:schemeClr val="lt1"/>
              </a:solidFill>
              <a:latin typeface="Calibri"/>
              <a:ea typeface="Calibri"/>
              <a:cs typeface="Calibri"/>
              <a:sym typeface="Calibri"/>
            </a:endParaRPr>
          </a:p>
        </p:txBody>
      </p:sp>
      <p:sp>
        <p:nvSpPr>
          <p:cNvPr id="85" name="Google Shape;85;p1"/>
          <p:cNvSpPr txBox="1"/>
          <p:nvPr/>
        </p:nvSpPr>
        <p:spPr>
          <a:xfrm>
            <a:off x="6434026" y="390100"/>
            <a:ext cx="29673300" cy="197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200">
                <a:solidFill>
                  <a:schemeClr val="accent4"/>
                </a:solidFill>
              </a:rPr>
              <a:t>6-Cell Lithium Polymer Battery Charger</a:t>
            </a:r>
            <a:endParaRPr sz="100">
              <a:solidFill>
                <a:schemeClr val="accent4"/>
              </a:solidFill>
            </a:endParaRPr>
          </a:p>
        </p:txBody>
      </p:sp>
      <p:sp>
        <p:nvSpPr>
          <p:cNvPr id="86" name="Google Shape;86;p1"/>
          <p:cNvSpPr txBox="1"/>
          <p:nvPr/>
        </p:nvSpPr>
        <p:spPr>
          <a:xfrm>
            <a:off x="10476275" y="22076825"/>
            <a:ext cx="19086600" cy="8483700"/>
          </a:xfrm>
          <a:prstGeom prst="rect">
            <a:avLst/>
          </a:prstGeom>
          <a:solidFill>
            <a:schemeClr val="lt1"/>
          </a:solidFill>
          <a:ln>
            <a:noFill/>
          </a:ln>
        </p:spPr>
        <p:txBody>
          <a:bodyPr anchorCtr="0" anchor="t" bIns="83800" lIns="83800" spcFirstLastPara="1" rIns="83800" wrap="square" tIns="83800">
            <a:noAutofit/>
          </a:bodyPr>
          <a:lstStyle/>
          <a:p>
            <a:pPr indent="0" lvl="0" marL="0" rtl="0" algn="ctr">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 </a:t>
            </a:r>
            <a:endParaRPr/>
          </a:p>
        </p:txBody>
      </p:sp>
      <p:sp>
        <p:nvSpPr>
          <p:cNvPr id="87" name="Google Shape;87;p1"/>
          <p:cNvSpPr txBox="1"/>
          <p:nvPr/>
        </p:nvSpPr>
        <p:spPr>
          <a:xfrm>
            <a:off x="8388475" y="2860275"/>
            <a:ext cx="334326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accent4"/>
                </a:solidFill>
              </a:rPr>
              <a:t>The LiPo Crew</a:t>
            </a:r>
            <a:endParaRPr sz="5400">
              <a:solidFill>
                <a:schemeClr val="accent4"/>
              </a:solidFill>
            </a:endParaRPr>
          </a:p>
          <a:p>
            <a:pPr indent="0" lvl="0" marL="0" marR="0" rtl="0" algn="l">
              <a:spcBef>
                <a:spcPts val="0"/>
              </a:spcBef>
              <a:spcAft>
                <a:spcPts val="0"/>
              </a:spcAft>
              <a:buNone/>
            </a:pPr>
            <a:r>
              <a:rPr lang="en-US" sz="5400">
                <a:solidFill>
                  <a:schemeClr val="accent4"/>
                </a:solidFill>
              </a:rPr>
              <a:t>Jace C. Jenkins</a:t>
            </a:r>
            <a:r>
              <a:rPr lang="en-US" sz="5400">
                <a:solidFill>
                  <a:schemeClr val="accent4"/>
                </a:solidFill>
                <a:latin typeface="Arial"/>
                <a:ea typeface="Arial"/>
                <a:cs typeface="Arial"/>
                <a:sym typeface="Arial"/>
              </a:rPr>
              <a:t>, </a:t>
            </a:r>
            <a:r>
              <a:rPr lang="en-US" sz="5400">
                <a:solidFill>
                  <a:schemeClr val="accent4"/>
                </a:solidFill>
              </a:rPr>
              <a:t>Jonathan S. Ciulla, Elray K. Santiago Jr., </a:t>
            </a:r>
            <a:r>
              <a:rPr lang="en-US" sz="5400">
                <a:solidFill>
                  <a:schemeClr val="accent4"/>
                </a:solidFill>
              </a:rPr>
              <a:t>Luis Camargo</a:t>
            </a:r>
            <a:endParaRPr>
              <a:solidFill>
                <a:schemeClr val="accent4"/>
              </a:solidFill>
            </a:endParaRPr>
          </a:p>
        </p:txBody>
      </p:sp>
      <p:sp>
        <p:nvSpPr>
          <p:cNvPr id="88" name="Google Shape;88;p1"/>
          <p:cNvSpPr txBox="1"/>
          <p:nvPr/>
        </p:nvSpPr>
        <p:spPr>
          <a:xfrm>
            <a:off x="976650" y="8325675"/>
            <a:ext cx="9033300" cy="5170200"/>
          </a:xfrm>
          <a:prstGeom prst="rect">
            <a:avLst/>
          </a:prstGeom>
          <a:solidFill>
            <a:schemeClr val="lt1"/>
          </a:solidFill>
          <a:ln>
            <a:noFill/>
          </a:ln>
        </p:spPr>
        <p:txBody>
          <a:bodyPr anchorCtr="0" anchor="t" bIns="83800" lIns="83800" spcFirstLastPara="1" rIns="83800" wrap="square" tIns="83800">
            <a:noAutofit/>
          </a:bodyPr>
          <a:lstStyle/>
          <a:p>
            <a:pPr indent="457200" lvl="0" marL="0" marR="0" rtl="0" algn="l">
              <a:lnSpc>
                <a:spcPct val="115000"/>
              </a:lnSpc>
              <a:spcBef>
                <a:spcPts val="0"/>
              </a:spcBef>
              <a:spcAft>
                <a:spcPts val="0"/>
              </a:spcAft>
              <a:buNone/>
            </a:pPr>
            <a:r>
              <a:rPr lang="en-US" sz="1800">
                <a:solidFill>
                  <a:srgbClr val="222222"/>
                </a:solidFill>
                <a:highlight>
                  <a:srgbClr val="FFFFFF"/>
                </a:highlight>
                <a:latin typeface="Times New Roman"/>
                <a:ea typeface="Times New Roman"/>
                <a:cs typeface="Times New Roman"/>
                <a:sym typeface="Times New Roman"/>
              </a:rPr>
              <a:t>The technological advancements in battery design have necessitated efficient, safe, and reliable battery chargers, particularly in Lithium Polymer (LiPo) battery applications. LiPo batteries are inherently hazardous and require precise measurements to verify safe working conditions. Our team’s design was centered around a Texas Instruments MSP430 microcontroller that facilitated the safety requirements by</a:t>
            </a:r>
            <a:r>
              <a:rPr lang="en-US" sz="1800">
                <a:solidFill>
                  <a:srgbClr val="222222"/>
                </a:solidFill>
                <a:latin typeface="Times New Roman"/>
                <a:ea typeface="Times New Roman"/>
                <a:cs typeface="Times New Roman"/>
                <a:sym typeface="Times New Roman"/>
              </a:rPr>
              <a:t> utilizing</a:t>
            </a:r>
            <a:r>
              <a:rPr lang="en-US" sz="1800">
                <a:solidFill>
                  <a:srgbClr val="222222"/>
                </a:solidFill>
                <a:highlight>
                  <a:srgbClr val="FFFFFF"/>
                </a:highlight>
                <a:latin typeface="Times New Roman"/>
                <a:ea typeface="Times New Roman"/>
                <a:cs typeface="Times New Roman"/>
                <a:sym typeface="Times New Roman"/>
              </a:rPr>
              <a:t> a custom battery charging algorithm based upon user-defined fault conditions and default current and voltage thresholds. The charging algorithm</a:t>
            </a:r>
            <a:r>
              <a:rPr lang="en-US" sz="1800">
                <a:solidFill>
                  <a:srgbClr val="222222"/>
                </a:solidFill>
                <a:latin typeface="Times New Roman"/>
                <a:ea typeface="Times New Roman"/>
                <a:cs typeface="Times New Roman"/>
                <a:sym typeface="Times New Roman"/>
              </a:rPr>
              <a:t> employed</a:t>
            </a:r>
            <a:r>
              <a:rPr lang="en-US" sz="1800">
                <a:solidFill>
                  <a:srgbClr val="222222"/>
                </a:solidFill>
                <a:highlight>
                  <a:srgbClr val="FFFFFF"/>
                </a:highlight>
                <a:latin typeface="Times New Roman"/>
                <a:ea typeface="Times New Roman"/>
                <a:cs typeface="Times New Roman"/>
                <a:sym typeface="Times New Roman"/>
              </a:rPr>
              <a:t> by the MSP430 enabled efficient data processing from a multitude of analog inputs, including individual cell voltages, battery pack temperature, and the current supplied to the battery. With the use of Dataforth Corporation’s industry-leading analog signal conditioning modules, our battery pack temperature measurements are able to achieve greater accuracy</a:t>
            </a:r>
            <a:r>
              <a:rPr lang="en-US" sz="1800">
                <a:solidFill>
                  <a:srgbClr val="222222"/>
                </a:solidFill>
                <a:latin typeface="Times New Roman"/>
                <a:ea typeface="Times New Roman"/>
                <a:cs typeface="Times New Roman"/>
                <a:sym typeface="Times New Roman"/>
              </a:rPr>
              <a:t>.</a:t>
            </a:r>
            <a:r>
              <a:rPr lang="en-US" sz="1800">
                <a:solidFill>
                  <a:srgbClr val="222222"/>
                </a:solidFill>
                <a:highlight>
                  <a:srgbClr val="FFFFFF"/>
                </a:highlight>
                <a:latin typeface="Times New Roman"/>
                <a:ea typeface="Times New Roman"/>
                <a:cs typeface="Times New Roman"/>
                <a:sym typeface="Times New Roman"/>
              </a:rPr>
              <a:t> The team’s design procedural fluency aided in our ability to translate concepts into a final product. Through validation and verification testing, the design experienced</a:t>
            </a:r>
            <a:r>
              <a:rPr lang="en-US" sz="1800">
                <a:solidFill>
                  <a:srgbClr val="222222"/>
                </a:solidFill>
                <a:latin typeface="Times New Roman"/>
                <a:ea typeface="Times New Roman"/>
                <a:cs typeface="Times New Roman"/>
                <a:sym typeface="Times New Roman"/>
              </a:rPr>
              <a:t> alterati</a:t>
            </a:r>
            <a:r>
              <a:rPr lang="en-US" sz="1800">
                <a:solidFill>
                  <a:srgbClr val="222222"/>
                </a:solidFill>
                <a:latin typeface="Times New Roman"/>
                <a:ea typeface="Times New Roman"/>
                <a:cs typeface="Times New Roman"/>
                <a:sym typeface="Times New Roman"/>
              </a:rPr>
              <a:t>ons i</a:t>
            </a:r>
            <a:r>
              <a:rPr lang="en-US" sz="1800">
                <a:solidFill>
                  <a:srgbClr val="222222"/>
                </a:solidFill>
                <a:highlight>
                  <a:srgbClr val="FFFFFF"/>
                </a:highlight>
                <a:latin typeface="Times New Roman"/>
                <a:ea typeface="Times New Roman"/>
                <a:cs typeface="Times New Roman"/>
                <a:sym typeface="Times New Roman"/>
              </a:rPr>
              <a:t>n both hardware and software</a:t>
            </a:r>
            <a:r>
              <a:rPr lang="en-US" sz="1800">
                <a:solidFill>
                  <a:srgbClr val="222222"/>
                </a:solidFill>
                <a:highlight>
                  <a:srgbClr val="FFFFFF"/>
                </a:highlight>
                <a:latin typeface="Times New Roman"/>
                <a:ea typeface="Times New Roman"/>
                <a:cs typeface="Times New Roman"/>
                <a:sym typeface="Times New Roman"/>
              </a:rPr>
              <a:t> due to redundancies. By doing so it lead to achieving an optimized design that provides the user with the utmost safety and reliability while charging a six-cell LiPo battery.</a:t>
            </a:r>
            <a:endParaRPr sz="1800">
              <a:solidFill>
                <a:srgbClr val="222222"/>
              </a:solidFill>
              <a:highlight>
                <a:srgbClr val="FFFFFF"/>
              </a:highlight>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800">
              <a:solidFill>
                <a:srgbClr val="222222"/>
              </a:solidFill>
              <a:highlight>
                <a:srgbClr val="FFFFFF"/>
              </a:highlight>
              <a:latin typeface="Times New Roman"/>
              <a:ea typeface="Times New Roman"/>
              <a:cs typeface="Times New Roman"/>
              <a:sym typeface="Times New Roman"/>
            </a:endParaRPr>
          </a:p>
        </p:txBody>
      </p:sp>
      <p:sp>
        <p:nvSpPr>
          <p:cNvPr id="89" name="Google Shape;89;p1"/>
          <p:cNvSpPr txBox="1"/>
          <p:nvPr/>
        </p:nvSpPr>
        <p:spPr>
          <a:xfrm>
            <a:off x="976639" y="7161298"/>
            <a:ext cx="9033300" cy="928200"/>
          </a:xfrm>
          <a:prstGeom prst="rect">
            <a:avLst/>
          </a:prstGeom>
          <a:solidFill>
            <a:srgbClr val="003366"/>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accent4"/>
                </a:solidFill>
                <a:latin typeface="Arial"/>
                <a:ea typeface="Arial"/>
                <a:cs typeface="Arial"/>
                <a:sym typeface="Arial"/>
              </a:rPr>
              <a:t>Abstract</a:t>
            </a:r>
            <a:endParaRPr b="1" sz="5000">
              <a:solidFill>
                <a:schemeClr val="accent4"/>
              </a:solidFill>
              <a:latin typeface="Arial"/>
              <a:ea typeface="Arial"/>
              <a:cs typeface="Arial"/>
              <a:sym typeface="Arial"/>
            </a:endParaRPr>
          </a:p>
          <a:p>
            <a:pPr indent="0" lvl="0" marL="0" marR="0" rtl="0" algn="l">
              <a:spcBef>
                <a:spcPts val="0"/>
              </a:spcBef>
              <a:spcAft>
                <a:spcPts val="0"/>
              </a:spcAft>
              <a:buNone/>
            </a:pPr>
            <a:r>
              <a:t/>
            </a:r>
            <a:endParaRPr sz="1532">
              <a:solidFill>
                <a:schemeClr val="accent4"/>
              </a:solidFill>
              <a:latin typeface="Oswald"/>
              <a:ea typeface="Oswald"/>
              <a:cs typeface="Oswald"/>
              <a:sym typeface="Oswald"/>
            </a:endParaRPr>
          </a:p>
        </p:txBody>
      </p:sp>
      <p:sp>
        <p:nvSpPr>
          <p:cNvPr id="90" name="Google Shape;90;p1"/>
          <p:cNvSpPr txBox="1"/>
          <p:nvPr/>
        </p:nvSpPr>
        <p:spPr>
          <a:xfrm>
            <a:off x="976650" y="13772688"/>
            <a:ext cx="9033300" cy="1033800"/>
          </a:xfrm>
          <a:prstGeom prst="rect">
            <a:avLst/>
          </a:prstGeom>
          <a:solidFill>
            <a:srgbClr val="003366"/>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accent4"/>
                </a:solidFill>
              </a:rPr>
              <a:t>System Architecture</a:t>
            </a:r>
            <a:endParaRPr b="1" sz="5000">
              <a:solidFill>
                <a:schemeClr val="accent4"/>
              </a:solidFill>
              <a:latin typeface="Arial"/>
              <a:ea typeface="Arial"/>
              <a:cs typeface="Arial"/>
              <a:sym typeface="Arial"/>
            </a:endParaRPr>
          </a:p>
          <a:p>
            <a:pPr indent="0" lvl="0" marL="0" marR="0" rtl="0" algn="l">
              <a:spcBef>
                <a:spcPts val="0"/>
              </a:spcBef>
              <a:spcAft>
                <a:spcPts val="0"/>
              </a:spcAft>
              <a:buNone/>
            </a:pPr>
            <a:r>
              <a:t/>
            </a:r>
            <a:endParaRPr sz="1532">
              <a:solidFill>
                <a:schemeClr val="accent4"/>
              </a:solidFill>
              <a:latin typeface="Oswald"/>
              <a:ea typeface="Oswald"/>
              <a:cs typeface="Oswald"/>
              <a:sym typeface="Oswald"/>
            </a:endParaRPr>
          </a:p>
        </p:txBody>
      </p:sp>
      <p:sp>
        <p:nvSpPr>
          <p:cNvPr id="91" name="Google Shape;91;p1"/>
          <p:cNvSpPr txBox="1"/>
          <p:nvPr/>
        </p:nvSpPr>
        <p:spPr>
          <a:xfrm>
            <a:off x="10476275" y="20552400"/>
            <a:ext cx="19086600" cy="1033800"/>
          </a:xfrm>
          <a:prstGeom prst="rect">
            <a:avLst/>
          </a:prstGeom>
          <a:solidFill>
            <a:srgbClr val="003366"/>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accent4"/>
                </a:solidFill>
                <a:latin typeface="Arial"/>
                <a:ea typeface="Arial"/>
                <a:cs typeface="Arial"/>
                <a:sym typeface="Arial"/>
              </a:rPr>
              <a:t>Results</a:t>
            </a:r>
            <a:endParaRPr b="1" sz="5000">
              <a:solidFill>
                <a:schemeClr val="accent4"/>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2" name="Google Shape;92;p1"/>
          <p:cNvSpPr/>
          <p:nvPr/>
        </p:nvSpPr>
        <p:spPr>
          <a:xfrm>
            <a:off x="976650" y="15083300"/>
            <a:ext cx="9033300" cy="1547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39">
              <a:solidFill>
                <a:schemeClr val="lt1"/>
              </a:solidFill>
              <a:latin typeface="Calibri"/>
              <a:ea typeface="Calibri"/>
              <a:cs typeface="Calibri"/>
              <a:sym typeface="Calibri"/>
            </a:endParaRPr>
          </a:p>
        </p:txBody>
      </p:sp>
      <p:sp>
        <p:nvSpPr>
          <p:cNvPr id="93" name="Google Shape;93;p1"/>
          <p:cNvSpPr txBox="1"/>
          <p:nvPr/>
        </p:nvSpPr>
        <p:spPr>
          <a:xfrm>
            <a:off x="30134800" y="13197700"/>
            <a:ext cx="8888400" cy="1033800"/>
          </a:xfrm>
          <a:prstGeom prst="rect">
            <a:avLst/>
          </a:prstGeom>
          <a:solidFill>
            <a:srgbClr val="003366"/>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accent4"/>
                </a:solidFill>
                <a:latin typeface="Arial"/>
                <a:ea typeface="Arial"/>
                <a:cs typeface="Arial"/>
                <a:sym typeface="Arial"/>
              </a:rPr>
              <a:t>Conclusion</a:t>
            </a:r>
            <a:endParaRPr b="1" sz="5000">
              <a:solidFill>
                <a:schemeClr val="accent4"/>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4" name="Google Shape;94;p1"/>
          <p:cNvSpPr txBox="1"/>
          <p:nvPr/>
        </p:nvSpPr>
        <p:spPr>
          <a:xfrm>
            <a:off x="30174100" y="14542725"/>
            <a:ext cx="8849100" cy="3334800"/>
          </a:xfrm>
          <a:prstGeom prst="rect">
            <a:avLst/>
          </a:prstGeom>
          <a:solidFill>
            <a:schemeClr val="lt1"/>
          </a:solidFill>
          <a:ln>
            <a:noFill/>
          </a:ln>
        </p:spPr>
        <p:txBody>
          <a:bodyPr anchorCtr="0" anchor="t" bIns="83800" lIns="83800" spcFirstLastPara="1" rIns="83800" wrap="square" tIns="83800">
            <a:noAutofit/>
          </a:bodyPr>
          <a:lstStyle/>
          <a:p>
            <a:pPr indent="457200" lvl="0" marL="0" marR="0" rtl="0" algn="l">
              <a:lnSpc>
                <a:spcPct val="115000"/>
              </a:lnSpc>
              <a:spcBef>
                <a:spcPts val="0"/>
              </a:spcBef>
              <a:spcAft>
                <a:spcPts val="0"/>
              </a:spcAft>
              <a:buNone/>
            </a:pPr>
            <a:r>
              <a:rPr lang="en-US" sz="1800">
                <a:solidFill>
                  <a:srgbClr val="222222"/>
                </a:solidFill>
                <a:highlight>
                  <a:srgbClr val="FFFFFF"/>
                </a:highlight>
                <a:latin typeface="Times New Roman"/>
                <a:ea typeface="Times New Roman"/>
                <a:cs typeface="Times New Roman"/>
                <a:sym typeface="Times New Roman"/>
              </a:rPr>
              <a:t>While battery technology continues to advance, so will the safety that comes with the danger of using Lithium Polymer batteries. Throughout the year, The LiPo Crew has learned valuable lessons pertaining to circuit design, code development, testing, debugging with software interfaces, and circuit issues. Implementation and integration of the full circuit after having multiple subsystems on protoboards posed a challenge due to various oversight during the PCB layout. Another challenge our team faced was inaccurate cell voltage readings due to a noisy environment. The LiPo Crew resolved this issue by employing low pass filters on all of the cell voltage inputs to the MSP430 microcontroller. As a team, The Lipo Crew put forth their best effort to continue the trend of increasing battery charging safety by </a:t>
            </a:r>
            <a:r>
              <a:rPr lang="en-US" sz="1800">
                <a:solidFill>
                  <a:srgbClr val="222222"/>
                </a:solidFill>
                <a:latin typeface="Times New Roman"/>
                <a:ea typeface="Times New Roman"/>
                <a:cs typeface="Times New Roman"/>
                <a:sym typeface="Times New Roman"/>
              </a:rPr>
              <a:t>making it </a:t>
            </a:r>
            <a:r>
              <a:rPr lang="en-US" sz="1800">
                <a:solidFill>
                  <a:srgbClr val="222222"/>
                </a:solidFill>
                <a:latin typeface="Times New Roman"/>
                <a:ea typeface="Times New Roman"/>
                <a:cs typeface="Times New Roman"/>
                <a:sym typeface="Times New Roman"/>
              </a:rPr>
              <a:t>paramount</a:t>
            </a:r>
            <a:r>
              <a:rPr lang="en-US" sz="1800">
                <a:solidFill>
                  <a:srgbClr val="222222"/>
                </a:solidFill>
                <a:latin typeface="Times New Roman"/>
                <a:ea typeface="Times New Roman"/>
                <a:cs typeface="Times New Roman"/>
                <a:sym typeface="Times New Roman"/>
              </a:rPr>
              <a:t> in our system requirements.</a:t>
            </a:r>
            <a:endParaRPr sz="1800">
              <a:latin typeface="Times New Roman"/>
              <a:ea typeface="Times New Roman"/>
              <a:cs typeface="Times New Roman"/>
              <a:sym typeface="Times New Roman"/>
            </a:endParaRPr>
          </a:p>
        </p:txBody>
      </p:sp>
      <p:sp>
        <p:nvSpPr>
          <p:cNvPr id="95" name="Google Shape;95;p1"/>
          <p:cNvSpPr txBox="1"/>
          <p:nvPr/>
        </p:nvSpPr>
        <p:spPr>
          <a:xfrm>
            <a:off x="30174100" y="18212900"/>
            <a:ext cx="8849100" cy="1033800"/>
          </a:xfrm>
          <a:prstGeom prst="rect">
            <a:avLst/>
          </a:prstGeom>
          <a:solidFill>
            <a:srgbClr val="003366"/>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accent4"/>
                </a:solidFill>
                <a:latin typeface="Arial"/>
                <a:ea typeface="Arial"/>
                <a:cs typeface="Arial"/>
                <a:sym typeface="Arial"/>
              </a:rPr>
              <a:t>References</a:t>
            </a:r>
            <a:endParaRPr b="1" sz="5000">
              <a:solidFill>
                <a:schemeClr val="accent4"/>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6" name="Google Shape;96;p1"/>
          <p:cNvSpPr txBox="1"/>
          <p:nvPr/>
        </p:nvSpPr>
        <p:spPr>
          <a:xfrm>
            <a:off x="30142300" y="19582075"/>
            <a:ext cx="8849100" cy="1856400"/>
          </a:xfrm>
          <a:prstGeom prst="rect">
            <a:avLst/>
          </a:prstGeom>
          <a:solidFill>
            <a:schemeClr val="lt1"/>
          </a:solidFill>
          <a:ln>
            <a:noFill/>
          </a:ln>
        </p:spPr>
        <p:txBody>
          <a:bodyPr anchorCtr="0" anchor="t" bIns="83800" lIns="83800" spcFirstLastPara="1" rIns="83800" wrap="square" tIns="83800">
            <a:noAutofit/>
          </a:bodyPr>
          <a:lstStyle/>
          <a:p>
            <a:pPr indent="0" lvl="0" marL="0" rtl="0" algn="l">
              <a:lnSpc>
                <a:spcPct val="115000"/>
              </a:lnSpc>
              <a:spcBef>
                <a:spcPts val="1200"/>
              </a:spcBef>
              <a:spcAft>
                <a:spcPts val="0"/>
              </a:spcAft>
              <a:buSzPts val="1100"/>
              <a:buNone/>
            </a:pPr>
            <a:r>
              <a:rPr lang="en-US" sz="1800">
                <a:latin typeface="Times New Roman"/>
                <a:ea typeface="Times New Roman"/>
                <a:cs typeface="Times New Roman"/>
                <a:sym typeface="Times New Roman"/>
              </a:rPr>
              <a:t>[1] D. Xu, L. Wang and J. Yang, "Research on Li-ion Battery Management System," 2010 International Conference on Electrical and Control Engineering, Wuhan, 2010, pp. 4106-4109, doi: 10.1109/iCECE.2010.998.</a:t>
            </a:r>
            <a:endParaRPr sz="1800">
              <a:latin typeface="Times New Roman"/>
              <a:ea typeface="Times New Roman"/>
              <a:cs typeface="Times New Roman"/>
              <a:sym typeface="Times New Roman"/>
            </a:endParaRPr>
          </a:p>
          <a:p>
            <a:pPr indent="0" lvl="0" marL="0" rtl="0" algn="l">
              <a:lnSpc>
                <a:spcPct val="115000"/>
              </a:lnSpc>
              <a:spcBef>
                <a:spcPts val="1200"/>
              </a:spcBef>
              <a:spcAft>
                <a:spcPts val="0"/>
              </a:spcAft>
              <a:buSzPts val="1100"/>
              <a:buNone/>
            </a:pPr>
            <a:r>
              <a:rPr lang="en-US" sz="1800">
                <a:latin typeface="Times New Roman"/>
                <a:ea typeface="Times New Roman"/>
                <a:cs typeface="Times New Roman"/>
                <a:sym typeface="Times New Roman"/>
              </a:rPr>
              <a:t>[2] </a:t>
            </a:r>
            <a:r>
              <a:rPr lang="en-US" sz="1800">
                <a:solidFill>
                  <a:schemeClr val="dk1"/>
                </a:solidFill>
                <a:latin typeface="Times New Roman"/>
                <a:ea typeface="Times New Roman"/>
                <a:cs typeface="Times New Roman"/>
                <a:sym typeface="Times New Roman"/>
              </a:rPr>
              <a:t>P. Weicker, “A systems approach to lithium-ion battery management,” Boston: Artech House, 2014.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SzPts val="1100"/>
              <a:buNone/>
            </a:pPr>
            <a:r>
              <a:t/>
            </a:r>
            <a:endParaRPr sz="1800">
              <a:latin typeface="Times New Roman"/>
              <a:ea typeface="Times New Roman"/>
              <a:cs typeface="Times New Roman"/>
              <a:sym typeface="Times New Roman"/>
            </a:endParaRPr>
          </a:p>
        </p:txBody>
      </p:sp>
      <p:sp>
        <p:nvSpPr>
          <p:cNvPr id="97" name="Google Shape;97;p1"/>
          <p:cNvSpPr txBox="1"/>
          <p:nvPr/>
        </p:nvSpPr>
        <p:spPr>
          <a:xfrm>
            <a:off x="30142300" y="21892800"/>
            <a:ext cx="8849100" cy="1033800"/>
          </a:xfrm>
          <a:prstGeom prst="rect">
            <a:avLst/>
          </a:prstGeom>
          <a:solidFill>
            <a:srgbClr val="003366"/>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accent4"/>
                </a:solidFill>
                <a:latin typeface="Arial"/>
                <a:ea typeface="Arial"/>
                <a:cs typeface="Arial"/>
                <a:sym typeface="Arial"/>
              </a:rPr>
              <a:t>Acknowledgements</a:t>
            </a:r>
            <a:endParaRPr b="1" sz="5000">
              <a:solidFill>
                <a:schemeClr val="accent4"/>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8" name="Google Shape;98;p1"/>
          <p:cNvSpPr txBox="1"/>
          <p:nvPr/>
        </p:nvSpPr>
        <p:spPr>
          <a:xfrm>
            <a:off x="30101550" y="23254575"/>
            <a:ext cx="8849100" cy="1970100"/>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1800">
                <a:solidFill>
                  <a:schemeClr val="dk1"/>
                </a:solidFill>
                <a:latin typeface="Times New Roman"/>
                <a:ea typeface="Times New Roman"/>
                <a:cs typeface="Times New Roman"/>
                <a:sym typeface="Times New Roman"/>
              </a:rPr>
              <a:t>Client:</a:t>
            </a:r>
            <a:r>
              <a:rPr lang="en-US" sz="1800">
                <a:solidFill>
                  <a:schemeClr val="dk1"/>
                </a:solidFill>
                <a:latin typeface="Times New Roman"/>
                <a:ea typeface="Times New Roman"/>
                <a:cs typeface="Times New Roman"/>
                <a:sym typeface="Times New Roman"/>
              </a:rPr>
              <a:t> Dr. John Lehman (</a:t>
            </a:r>
            <a:r>
              <a:rPr lang="en-US" sz="1800">
                <a:solidFill>
                  <a:schemeClr val="dk1"/>
                </a:solidFill>
                <a:highlight>
                  <a:srgbClr val="FFFFFF"/>
                </a:highlight>
                <a:latin typeface="Times New Roman"/>
                <a:ea typeface="Times New Roman"/>
                <a:cs typeface="Times New Roman"/>
                <a:sym typeface="Times New Roman"/>
              </a:rPr>
              <a:t>VP Product Development Dataforth Corporation)</a:t>
            </a:r>
            <a:endParaRPr sz="1800">
              <a:solidFill>
                <a:schemeClr val="dk1"/>
              </a:solidFill>
              <a:highlight>
                <a:srgbClr val="FFFFFF"/>
              </a:highlight>
              <a:latin typeface="Times New Roman"/>
              <a:ea typeface="Times New Roman"/>
              <a:cs typeface="Times New Roman"/>
              <a:sym typeface="Times New Roman"/>
            </a:endParaRPr>
          </a:p>
          <a:p>
            <a:pPr indent="457200" lvl="0" marL="0" marR="0" rtl="0" algn="l">
              <a:lnSpc>
                <a:spcPct val="115000"/>
              </a:lnSpc>
              <a:spcBef>
                <a:spcPts val="0"/>
              </a:spcBef>
              <a:spcAft>
                <a:spcPts val="0"/>
              </a:spcAft>
              <a:buNone/>
            </a:pPr>
            <a:r>
              <a:rPr lang="en-US" sz="1800">
                <a:solidFill>
                  <a:schemeClr val="dk1"/>
                </a:solidFill>
                <a:highlight>
                  <a:srgbClr val="FFFFFF"/>
                </a:highlight>
                <a:latin typeface="Times New Roman"/>
                <a:ea typeface="Times New Roman"/>
                <a:cs typeface="Times New Roman"/>
                <a:sym typeface="Times New Roman"/>
              </a:rPr>
              <a:t>     Dataforth </a:t>
            </a:r>
            <a:r>
              <a:rPr lang="en-US" sz="1800">
                <a:solidFill>
                  <a:schemeClr val="dk1"/>
                </a:solidFill>
                <a:highlight>
                  <a:srgbClr val="FFFFFF"/>
                </a:highlight>
                <a:latin typeface="Times New Roman"/>
                <a:ea typeface="Times New Roman"/>
                <a:cs typeface="Times New Roman"/>
                <a:sym typeface="Times New Roman"/>
              </a:rPr>
              <a:t>Corporation</a:t>
            </a:r>
            <a:r>
              <a:rPr lang="en-US" sz="1800">
                <a:solidFill>
                  <a:schemeClr val="dk1"/>
                </a:solidFill>
                <a:highlight>
                  <a:srgbClr val="FFFFFF"/>
                </a:highlight>
                <a:latin typeface="Times New Roman"/>
                <a:ea typeface="Times New Roman"/>
                <a:cs typeface="Times New Roman"/>
                <a:sym typeface="Times New Roman"/>
              </a:rPr>
              <a:t> </a:t>
            </a:r>
            <a:endParaRPr sz="1800">
              <a:solidFill>
                <a:schemeClr val="dk1"/>
              </a:solidFill>
              <a:highlight>
                <a:srgbClr val="FFFFFF"/>
              </a:highlight>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800">
              <a:solidFill>
                <a:schemeClr val="dk1"/>
              </a:solidFill>
              <a:highlight>
                <a:srgbClr val="FFFFFF"/>
              </a:highlight>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800">
              <a:solidFill>
                <a:schemeClr val="dk1"/>
              </a:solidFill>
              <a:highlight>
                <a:srgbClr val="FFFFFF"/>
              </a:highlight>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1" lang="en-US" sz="1800">
                <a:solidFill>
                  <a:schemeClr val="dk1"/>
                </a:solidFill>
                <a:latin typeface="Times New Roman"/>
                <a:ea typeface="Times New Roman"/>
                <a:cs typeface="Times New Roman"/>
                <a:sym typeface="Times New Roman"/>
              </a:rPr>
              <a:t>Faculty Consultation:</a:t>
            </a:r>
            <a:r>
              <a:rPr lang="en-US" sz="1800">
                <a:solidFill>
                  <a:schemeClr val="dk1"/>
                </a:solidFill>
                <a:latin typeface="Times New Roman"/>
                <a:ea typeface="Times New Roman"/>
                <a:cs typeface="Times New Roman"/>
                <a:sym typeface="Times New Roman"/>
              </a:rPr>
              <a:t> Dr. Robert Severinghaus </a:t>
            </a:r>
            <a:endParaRPr sz="1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1800">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Mahsa Keshavarz</a:t>
            </a:r>
            <a:endParaRPr sz="1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3100">
              <a:solidFill>
                <a:schemeClr val="dk1"/>
              </a:solidFill>
              <a:latin typeface="Times New Roman"/>
              <a:ea typeface="Times New Roman"/>
              <a:cs typeface="Times New Roman"/>
              <a:sym typeface="Times New Roman"/>
            </a:endParaRPr>
          </a:p>
        </p:txBody>
      </p:sp>
      <p:pic>
        <p:nvPicPr>
          <p:cNvPr id="99" name="Google Shape;99;p1"/>
          <p:cNvPicPr preferRelativeResize="0"/>
          <p:nvPr/>
        </p:nvPicPr>
        <p:blipFill>
          <a:blip r:embed="rId3">
            <a:alphaModFix/>
          </a:blip>
          <a:stretch>
            <a:fillRect/>
          </a:stretch>
        </p:blipFill>
        <p:spPr>
          <a:xfrm>
            <a:off x="35619825" y="152400"/>
            <a:ext cx="4472450" cy="5872625"/>
          </a:xfrm>
          <a:prstGeom prst="rect">
            <a:avLst/>
          </a:prstGeom>
          <a:noFill/>
          <a:ln>
            <a:noFill/>
          </a:ln>
        </p:spPr>
      </p:pic>
      <p:pic>
        <p:nvPicPr>
          <p:cNvPr id="100" name="Google Shape;100;p1"/>
          <p:cNvPicPr preferRelativeResize="0"/>
          <p:nvPr/>
        </p:nvPicPr>
        <p:blipFill rotWithShape="1">
          <a:blip r:embed="rId4">
            <a:alphaModFix/>
          </a:blip>
          <a:srcRect b="0" l="3162" r="5687" t="15059"/>
          <a:stretch/>
        </p:blipFill>
        <p:spPr>
          <a:xfrm>
            <a:off x="10987725" y="23536550"/>
            <a:ext cx="6377400" cy="4329050"/>
          </a:xfrm>
          <a:prstGeom prst="rect">
            <a:avLst/>
          </a:prstGeom>
          <a:noFill/>
          <a:ln>
            <a:noFill/>
          </a:ln>
        </p:spPr>
      </p:pic>
      <p:pic>
        <p:nvPicPr>
          <p:cNvPr id="101" name="Google Shape;101;p1"/>
          <p:cNvPicPr preferRelativeResize="0"/>
          <p:nvPr/>
        </p:nvPicPr>
        <p:blipFill>
          <a:blip r:embed="rId5">
            <a:alphaModFix/>
          </a:blip>
          <a:stretch>
            <a:fillRect/>
          </a:stretch>
        </p:blipFill>
        <p:spPr>
          <a:xfrm>
            <a:off x="976638" y="308863"/>
            <a:ext cx="4935219" cy="5872628"/>
          </a:xfrm>
          <a:prstGeom prst="rect">
            <a:avLst/>
          </a:prstGeom>
          <a:noFill/>
          <a:ln>
            <a:noFill/>
          </a:ln>
        </p:spPr>
      </p:pic>
      <p:sp>
        <p:nvSpPr>
          <p:cNvPr id="102" name="Google Shape;102;p1"/>
          <p:cNvSpPr txBox="1"/>
          <p:nvPr/>
        </p:nvSpPr>
        <p:spPr>
          <a:xfrm>
            <a:off x="11582838" y="28114950"/>
            <a:ext cx="4935300" cy="116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8. Cell voltages prior to and after CC &amp; CV tests. This test was conducted using a two cell battery for safety reasons </a:t>
            </a:r>
            <a:r>
              <a:rPr lang="en-US" sz="1600">
                <a:latin typeface="Times New Roman"/>
                <a:ea typeface="Times New Roman"/>
                <a:cs typeface="Times New Roman"/>
                <a:sym typeface="Times New Roman"/>
              </a:rPr>
              <a:t>therefore, only two cells are represented in this figure.</a:t>
            </a:r>
            <a:endParaRPr sz="1600">
              <a:latin typeface="Times New Roman"/>
              <a:ea typeface="Times New Roman"/>
              <a:cs typeface="Times New Roman"/>
              <a:sym typeface="Times New Roman"/>
            </a:endParaRPr>
          </a:p>
        </p:txBody>
      </p:sp>
      <p:sp>
        <p:nvSpPr>
          <p:cNvPr id="103" name="Google Shape;103;p1"/>
          <p:cNvSpPr txBox="1"/>
          <p:nvPr/>
        </p:nvSpPr>
        <p:spPr>
          <a:xfrm>
            <a:off x="1625050" y="21467625"/>
            <a:ext cx="4533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1. Full System Architecture</a:t>
            </a:r>
            <a:endParaRPr sz="1600">
              <a:latin typeface="Times New Roman"/>
              <a:ea typeface="Times New Roman"/>
              <a:cs typeface="Times New Roman"/>
              <a:sym typeface="Times New Roman"/>
            </a:endParaRPr>
          </a:p>
        </p:txBody>
      </p:sp>
      <p:sp>
        <p:nvSpPr>
          <p:cNvPr id="104" name="Google Shape;104;p1"/>
          <p:cNvSpPr txBox="1"/>
          <p:nvPr/>
        </p:nvSpPr>
        <p:spPr>
          <a:xfrm>
            <a:off x="1352113" y="22280175"/>
            <a:ext cx="8125200" cy="766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Our design consists of subsystems based on the </a:t>
            </a:r>
            <a:r>
              <a:rPr b="1" lang="en-US" sz="1800">
                <a:latin typeface="Times New Roman"/>
                <a:ea typeface="Times New Roman"/>
                <a:cs typeface="Times New Roman"/>
                <a:sym typeface="Times New Roman"/>
              </a:rPr>
              <a:t>charging algorithm</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battery temperature</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battery charging</a:t>
            </a:r>
            <a:r>
              <a:rPr lang="en-US" sz="1800">
                <a:latin typeface="Times New Roman"/>
                <a:ea typeface="Times New Roman"/>
                <a:cs typeface="Times New Roman"/>
                <a:sym typeface="Times New Roman"/>
              </a:rPr>
              <a:t>, and </a:t>
            </a:r>
            <a:r>
              <a:rPr b="1" lang="en-US" sz="1800">
                <a:latin typeface="Times New Roman"/>
                <a:ea typeface="Times New Roman"/>
                <a:cs typeface="Times New Roman"/>
                <a:sym typeface="Times New Roman"/>
              </a:rPr>
              <a:t>user interface</a:t>
            </a: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The </a:t>
            </a:r>
            <a:r>
              <a:rPr b="1" lang="en-US" sz="1800">
                <a:latin typeface="Times New Roman"/>
                <a:ea typeface="Times New Roman"/>
                <a:cs typeface="Times New Roman"/>
                <a:sym typeface="Times New Roman"/>
              </a:rPr>
              <a:t>charging algorithm</a:t>
            </a:r>
            <a:r>
              <a:rPr lang="en-US" sz="1800">
                <a:latin typeface="Times New Roman"/>
                <a:ea typeface="Times New Roman"/>
                <a:cs typeface="Times New Roman"/>
                <a:sym typeface="Times New Roman"/>
              </a:rPr>
              <a:t> is implemented via the MSP430 microcontroller. The algorithm is based upon the six cell voltages. If all cells are below 4.1V, the charger provides the battery with constant current. Once a cell reaches a voltage of 4.1V, the charger operates in constant voltage until the current falls below 125mA. Once the current has decreased to that point, the battery has completed its charging cycle.</a:t>
            </a:r>
            <a:endParaRPr sz="1800">
              <a:latin typeface="Times New Roman"/>
              <a:ea typeface="Times New Roman"/>
              <a:cs typeface="Times New Roman"/>
              <a:sym typeface="Times New Roman"/>
            </a:endParaRPr>
          </a:p>
          <a:p>
            <a:pPr indent="0" lvl="0" marL="457200" rtl="0" algn="l">
              <a:spcBef>
                <a:spcPts val="0"/>
              </a:spcBef>
              <a:spcAft>
                <a:spcPts val="0"/>
              </a:spcAft>
              <a:buNone/>
            </a:pPr>
            <a:r>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b="1" lang="en-US" sz="1800">
                <a:latin typeface="Times New Roman"/>
                <a:ea typeface="Times New Roman"/>
                <a:cs typeface="Times New Roman"/>
                <a:sym typeface="Times New Roman"/>
              </a:rPr>
              <a:t>Battery temperature </a:t>
            </a:r>
            <a:r>
              <a:rPr lang="en-US" sz="1800">
                <a:latin typeface="Times New Roman"/>
                <a:ea typeface="Times New Roman"/>
                <a:cs typeface="Times New Roman"/>
                <a:sym typeface="Times New Roman"/>
              </a:rPr>
              <a:t>is a key parameter to measure in our system to maintain a safe user experience. Our battery temperature subsystem is comprised of two Dataforth Corporation SensorLex 8B isolated analog signal conditioners to provide a noise free signal to the microcontroller for a highly accurate temperature measurement. </a:t>
            </a:r>
            <a:endParaRPr sz="1800">
              <a:latin typeface="Times New Roman"/>
              <a:ea typeface="Times New Roman"/>
              <a:cs typeface="Times New Roman"/>
              <a:sym typeface="Times New Roman"/>
            </a:endParaRPr>
          </a:p>
          <a:p>
            <a:pPr indent="0" lvl="0" marL="457200" rtl="0" algn="l">
              <a:spcBef>
                <a:spcPts val="0"/>
              </a:spcBef>
              <a:spcAft>
                <a:spcPts val="0"/>
              </a:spcAft>
              <a:buNone/>
            </a:pPr>
            <a:r>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Our </a:t>
            </a:r>
            <a:r>
              <a:rPr b="1" lang="en-US" sz="1800">
                <a:latin typeface="Times New Roman"/>
                <a:ea typeface="Times New Roman"/>
                <a:cs typeface="Times New Roman"/>
                <a:sym typeface="Times New Roman"/>
              </a:rPr>
              <a:t>battery charging </a:t>
            </a:r>
            <a:r>
              <a:rPr lang="en-US" sz="1800">
                <a:latin typeface="Times New Roman"/>
                <a:ea typeface="Times New Roman"/>
                <a:cs typeface="Times New Roman"/>
                <a:sym typeface="Times New Roman"/>
              </a:rPr>
              <a:t>system is a culmination of one voltage regulator and two current regulators which are controlled </a:t>
            </a:r>
            <a:r>
              <a:rPr lang="en-US" sz="1800">
                <a:highlight>
                  <a:srgbClr val="FFFFFF"/>
                </a:highlight>
                <a:latin typeface="Times New Roman"/>
                <a:ea typeface="Times New Roman"/>
                <a:cs typeface="Times New Roman"/>
                <a:sym typeface="Times New Roman"/>
              </a:rPr>
              <a:t>by the microcontroller dependent on the charging algorithm.</a:t>
            </a:r>
            <a:endParaRPr sz="1800">
              <a:highlight>
                <a:srgbClr val="FFFFFF"/>
              </a:highlight>
              <a:latin typeface="Times New Roman"/>
              <a:ea typeface="Times New Roman"/>
              <a:cs typeface="Times New Roman"/>
              <a:sym typeface="Times New Roman"/>
            </a:endParaRPr>
          </a:p>
          <a:p>
            <a:pPr indent="0" lvl="0" marL="457200" rtl="0" algn="l">
              <a:spcBef>
                <a:spcPts val="0"/>
              </a:spcBef>
              <a:spcAft>
                <a:spcPts val="0"/>
              </a:spcAft>
              <a:buNone/>
            </a:pPr>
            <a:r>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A </a:t>
            </a:r>
            <a:r>
              <a:rPr b="1" lang="en-US" sz="1800">
                <a:latin typeface="Times New Roman"/>
                <a:ea typeface="Times New Roman"/>
                <a:cs typeface="Times New Roman"/>
                <a:sym typeface="Times New Roman"/>
              </a:rPr>
              <a:t>user interface</a:t>
            </a:r>
            <a:r>
              <a:rPr lang="en-US" sz="1800">
                <a:latin typeface="Times New Roman"/>
                <a:ea typeface="Times New Roman"/>
                <a:cs typeface="Times New Roman"/>
                <a:sym typeface="Times New Roman"/>
              </a:rPr>
              <a:t> has been achieved through the use of a rotary encoder to allow for the user to select a safe temperature threshold, as well as a timer limit. All information is displayed on a Liquid Crystal Display (LCD) in five second intervals. Data presented on the LCD includes the number of cells connected, individual cell voltages, battery current, battery pack temperature and the true charge time.</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p:txBody>
      </p:sp>
      <p:sp>
        <p:nvSpPr>
          <p:cNvPr id="105" name="Google Shape;105;p1"/>
          <p:cNvSpPr txBox="1"/>
          <p:nvPr/>
        </p:nvSpPr>
        <p:spPr>
          <a:xfrm>
            <a:off x="10476300" y="7161300"/>
            <a:ext cx="19086600" cy="923400"/>
          </a:xfrm>
          <a:prstGeom prst="rect">
            <a:avLst/>
          </a:prstGeom>
          <a:solidFill>
            <a:srgbClr val="003366"/>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accent4"/>
                </a:solidFill>
              </a:rPr>
              <a:t>Final System Design</a:t>
            </a:r>
            <a:endParaRPr b="1" sz="5000">
              <a:solidFill>
                <a:schemeClr val="accent4"/>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106" name="Google Shape;106;p1"/>
          <p:cNvSpPr/>
          <p:nvPr/>
        </p:nvSpPr>
        <p:spPr>
          <a:xfrm>
            <a:off x="10476300" y="8351775"/>
            <a:ext cx="19086600" cy="118290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 </a:t>
            </a:r>
            <a:endParaRPr sz="1600">
              <a:solidFill>
                <a:schemeClr val="dk1"/>
              </a:solidFill>
              <a:latin typeface="Times New Roman"/>
              <a:ea typeface="Times New Roman"/>
              <a:cs typeface="Times New Roman"/>
              <a:sym typeface="Times New Roman"/>
            </a:endParaRPr>
          </a:p>
        </p:txBody>
      </p:sp>
      <p:pic>
        <p:nvPicPr>
          <p:cNvPr id="107" name="Google Shape;107;p1"/>
          <p:cNvPicPr preferRelativeResize="0"/>
          <p:nvPr/>
        </p:nvPicPr>
        <p:blipFill rotWithShape="1">
          <a:blip r:embed="rId6">
            <a:alphaModFix/>
          </a:blip>
          <a:srcRect b="25918" l="0" r="13904" t="10212"/>
          <a:stretch/>
        </p:blipFill>
        <p:spPr>
          <a:xfrm>
            <a:off x="10706250" y="14928725"/>
            <a:ext cx="4131300" cy="4086392"/>
          </a:xfrm>
          <a:prstGeom prst="rect">
            <a:avLst/>
          </a:prstGeom>
          <a:noFill/>
          <a:ln>
            <a:noFill/>
          </a:ln>
        </p:spPr>
      </p:pic>
      <p:sp>
        <p:nvSpPr>
          <p:cNvPr id="108" name="Google Shape;108;p1"/>
          <p:cNvSpPr txBox="1"/>
          <p:nvPr/>
        </p:nvSpPr>
        <p:spPr>
          <a:xfrm>
            <a:off x="11909925" y="22455900"/>
            <a:ext cx="45330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latin typeface="Times New Roman"/>
                <a:ea typeface="Times New Roman"/>
                <a:cs typeface="Times New Roman"/>
                <a:sym typeface="Times New Roman"/>
              </a:rPr>
              <a:t>Constant Current &amp; Constant Voltage Stress Tests: 2-Cell Battery</a:t>
            </a:r>
            <a:endParaRPr b="1" sz="2100">
              <a:latin typeface="Times New Roman"/>
              <a:ea typeface="Times New Roman"/>
              <a:cs typeface="Times New Roman"/>
              <a:sym typeface="Times New Roman"/>
            </a:endParaRPr>
          </a:p>
        </p:txBody>
      </p:sp>
      <p:sp>
        <p:nvSpPr>
          <p:cNvPr id="109" name="Google Shape;109;p1"/>
          <p:cNvSpPr txBox="1"/>
          <p:nvPr/>
        </p:nvSpPr>
        <p:spPr>
          <a:xfrm>
            <a:off x="24055938" y="22455900"/>
            <a:ext cx="4746300" cy="507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latin typeface="Times New Roman"/>
                <a:ea typeface="Times New Roman"/>
                <a:cs typeface="Times New Roman"/>
                <a:sym typeface="Times New Roman"/>
              </a:rPr>
              <a:t>Average Battery Pack Temperature Test</a:t>
            </a:r>
            <a:endParaRPr b="1" sz="2100">
              <a:latin typeface="Times New Roman"/>
              <a:ea typeface="Times New Roman"/>
              <a:cs typeface="Times New Roman"/>
              <a:sym typeface="Times New Roman"/>
            </a:endParaRPr>
          </a:p>
        </p:txBody>
      </p:sp>
      <p:sp>
        <p:nvSpPr>
          <p:cNvPr id="110" name="Google Shape;110;p1"/>
          <p:cNvSpPr txBox="1"/>
          <p:nvPr/>
        </p:nvSpPr>
        <p:spPr>
          <a:xfrm>
            <a:off x="23833138" y="27966875"/>
            <a:ext cx="4533000" cy="116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10.  Average </a:t>
            </a:r>
            <a:r>
              <a:rPr lang="en-US" sz="1600">
                <a:latin typeface="Times New Roman"/>
                <a:ea typeface="Times New Roman"/>
                <a:cs typeface="Times New Roman"/>
                <a:sym typeface="Times New Roman"/>
              </a:rPr>
              <a:t>temperature measurement</a:t>
            </a:r>
            <a:r>
              <a:rPr lang="en-US" sz="1600">
                <a:latin typeface="Times New Roman"/>
                <a:ea typeface="Times New Roman"/>
                <a:cs typeface="Times New Roman"/>
                <a:sym typeface="Times New Roman"/>
              </a:rPr>
              <a:t> vs. expected temperature. Tests were conducted by increasing one thermocouple over time and leaving the other at a constant </a:t>
            </a:r>
            <a:r>
              <a:rPr lang="en-US" sz="1600">
                <a:highlight>
                  <a:srgbClr val="FFFFFF"/>
                </a:highlight>
                <a:latin typeface="Times New Roman"/>
                <a:ea typeface="Times New Roman"/>
                <a:cs typeface="Times New Roman"/>
                <a:sym typeface="Times New Roman"/>
              </a:rPr>
              <a:t>22.0°C.</a:t>
            </a:r>
            <a:endParaRPr sz="2000">
              <a:latin typeface="Times New Roman"/>
              <a:ea typeface="Times New Roman"/>
              <a:cs typeface="Times New Roman"/>
              <a:sym typeface="Times New Roman"/>
            </a:endParaRPr>
          </a:p>
        </p:txBody>
      </p:sp>
      <p:sp>
        <p:nvSpPr>
          <p:cNvPr id="111" name="Google Shape;111;p1"/>
          <p:cNvSpPr txBox="1"/>
          <p:nvPr/>
        </p:nvSpPr>
        <p:spPr>
          <a:xfrm>
            <a:off x="18653400" y="22455925"/>
            <a:ext cx="35520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latin typeface="Times New Roman"/>
                <a:ea typeface="Times New Roman"/>
                <a:cs typeface="Times New Roman"/>
                <a:sym typeface="Times New Roman"/>
              </a:rPr>
              <a:t>Constant Current Charge Cycle: 6-Cell Battery</a:t>
            </a:r>
            <a:endParaRPr b="1" sz="2100">
              <a:latin typeface="Times New Roman"/>
              <a:ea typeface="Times New Roman"/>
              <a:cs typeface="Times New Roman"/>
              <a:sym typeface="Times New Roman"/>
            </a:endParaRPr>
          </a:p>
        </p:txBody>
      </p:sp>
      <p:pic>
        <p:nvPicPr>
          <p:cNvPr id="112" name="Google Shape;112;p1"/>
          <p:cNvPicPr preferRelativeResize="0"/>
          <p:nvPr/>
        </p:nvPicPr>
        <p:blipFill rotWithShape="1">
          <a:blip r:embed="rId7">
            <a:alphaModFix/>
          </a:blip>
          <a:srcRect b="0" l="0" r="0" t="4012"/>
          <a:stretch/>
        </p:blipFill>
        <p:spPr>
          <a:xfrm>
            <a:off x="17285100" y="23482550"/>
            <a:ext cx="5577326" cy="4601150"/>
          </a:xfrm>
          <a:prstGeom prst="rect">
            <a:avLst/>
          </a:prstGeom>
          <a:noFill/>
          <a:ln>
            <a:noFill/>
          </a:ln>
        </p:spPr>
      </p:pic>
      <p:sp>
        <p:nvSpPr>
          <p:cNvPr id="113" name="Google Shape;113;p1"/>
          <p:cNvSpPr txBox="1"/>
          <p:nvPr/>
        </p:nvSpPr>
        <p:spPr>
          <a:xfrm>
            <a:off x="17753675" y="28090013"/>
            <a:ext cx="4676700" cy="923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9. Cell voltages </a:t>
            </a:r>
            <a:r>
              <a:rPr lang="en-US" sz="1600">
                <a:latin typeface="Times New Roman"/>
                <a:ea typeface="Times New Roman"/>
                <a:cs typeface="Times New Roman"/>
                <a:sym typeface="Times New Roman"/>
              </a:rPr>
              <a:t>during</a:t>
            </a:r>
            <a:r>
              <a:rPr lang="en-US" sz="1600">
                <a:latin typeface="Times New Roman"/>
                <a:ea typeface="Times New Roman"/>
                <a:cs typeface="Times New Roman"/>
                <a:sym typeface="Times New Roman"/>
              </a:rPr>
              <a:t> constant current charge phase. The test plots the instantaneous voltage levels over a time of 20 minutes.</a:t>
            </a:r>
            <a:endParaRPr sz="1600">
              <a:latin typeface="Times New Roman"/>
              <a:ea typeface="Times New Roman"/>
              <a:cs typeface="Times New Roman"/>
              <a:sym typeface="Times New Roman"/>
            </a:endParaRPr>
          </a:p>
        </p:txBody>
      </p:sp>
      <p:sp>
        <p:nvSpPr>
          <p:cNvPr id="114" name="Google Shape;114;p1"/>
          <p:cNvSpPr txBox="1"/>
          <p:nvPr/>
        </p:nvSpPr>
        <p:spPr>
          <a:xfrm>
            <a:off x="10734225" y="29349725"/>
            <a:ext cx="6492000" cy="738900"/>
          </a:xfrm>
          <a:prstGeom prst="rect">
            <a:avLst/>
          </a:prstGeom>
          <a:solidFill>
            <a:schemeClr val="lt1"/>
          </a:solid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Times New Roman"/>
              <a:buChar char="●"/>
            </a:pPr>
            <a:r>
              <a:rPr lang="en-US" sz="1800">
                <a:latin typeface="Times New Roman"/>
                <a:ea typeface="Times New Roman"/>
                <a:cs typeface="Times New Roman"/>
                <a:sym typeface="Times New Roman"/>
              </a:rPr>
              <a:t>Constant current phase charged cells for an average of  55mV</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US" sz="1800">
                <a:latin typeface="Times New Roman"/>
                <a:ea typeface="Times New Roman"/>
                <a:cs typeface="Times New Roman"/>
                <a:sym typeface="Times New Roman"/>
              </a:rPr>
              <a:t>Constant voltage phase charged cells for an average of  15mV</a:t>
            </a:r>
            <a:endParaRPr sz="1800">
              <a:latin typeface="Times New Roman"/>
              <a:ea typeface="Times New Roman"/>
              <a:cs typeface="Times New Roman"/>
              <a:sym typeface="Times New Roman"/>
            </a:endParaRPr>
          </a:p>
        </p:txBody>
      </p:sp>
      <p:sp>
        <p:nvSpPr>
          <p:cNvPr id="115" name="Google Shape;115;p1"/>
          <p:cNvSpPr txBox="1"/>
          <p:nvPr/>
        </p:nvSpPr>
        <p:spPr>
          <a:xfrm>
            <a:off x="23510850" y="29117100"/>
            <a:ext cx="5836500" cy="1323600"/>
          </a:xfrm>
          <a:prstGeom prst="rect">
            <a:avLst/>
          </a:prstGeom>
          <a:solidFill>
            <a:schemeClr val="lt1"/>
          </a:solid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Times New Roman"/>
              <a:buChar char="●"/>
            </a:pPr>
            <a:r>
              <a:rPr lang="en-US" sz="1800">
                <a:latin typeface="Times New Roman"/>
                <a:ea typeface="Times New Roman"/>
                <a:cs typeface="Times New Roman"/>
                <a:sym typeface="Times New Roman"/>
              </a:rPr>
              <a:t>2/3</a:t>
            </a:r>
            <a:r>
              <a:rPr lang="en-US" sz="1800">
                <a:latin typeface="Times New Roman"/>
                <a:ea typeface="Times New Roman"/>
                <a:cs typeface="Times New Roman"/>
                <a:sym typeface="Times New Roman"/>
              </a:rPr>
              <a:t> of our test cases were successful</a:t>
            </a:r>
            <a:endParaRPr sz="1600">
              <a:solidFill>
                <a:schemeClr val="dk1"/>
              </a:solidFill>
              <a:highlight>
                <a:schemeClr val="lt1"/>
              </a:highlight>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US" sz="1800">
                <a:solidFill>
                  <a:schemeClr val="dk1"/>
                </a:solidFill>
                <a:highlight>
                  <a:schemeClr val="lt1"/>
                </a:highlight>
                <a:latin typeface="Times New Roman"/>
                <a:ea typeface="Times New Roman"/>
                <a:cs typeface="Times New Roman"/>
                <a:sym typeface="Times New Roman"/>
              </a:rPr>
              <a:t>T</a:t>
            </a:r>
            <a:r>
              <a:rPr lang="en-US" sz="1800">
                <a:solidFill>
                  <a:schemeClr val="dk1"/>
                </a:solidFill>
                <a:highlight>
                  <a:schemeClr val="lt1"/>
                </a:highlight>
                <a:latin typeface="Times New Roman"/>
                <a:ea typeface="Times New Roman"/>
                <a:cs typeface="Times New Roman"/>
                <a:sym typeface="Times New Roman"/>
              </a:rPr>
              <a:t>he unsuccessful test cases failed to fall within </a:t>
            </a:r>
            <a:r>
              <a:rPr lang="en-US" sz="1800">
                <a:solidFill>
                  <a:schemeClr val="dk1"/>
                </a:solidFill>
                <a:latin typeface="Times New Roman"/>
                <a:ea typeface="Times New Roman"/>
                <a:cs typeface="Times New Roman"/>
                <a:sym typeface="Times New Roman"/>
              </a:rPr>
              <a:t>1.5</a:t>
            </a:r>
            <a:r>
              <a:rPr lang="en-US" sz="1800">
                <a:solidFill>
                  <a:schemeClr val="dk1"/>
                </a:solidFill>
                <a:highlight>
                  <a:schemeClr val="lt1"/>
                </a:highlight>
                <a:latin typeface="Times New Roman"/>
                <a:ea typeface="Times New Roman"/>
                <a:cs typeface="Times New Roman"/>
                <a:sym typeface="Times New Roman"/>
              </a:rPr>
              <a:t>° of the expected temperature</a:t>
            </a:r>
            <a:endParaRPr sz="1800">
              <a:solidFill>
                <a:schemeClr val="dk1"/>
              </a:solidFill>
              <a:highlight>
                <a:schemeClr val="lt1"/>
              </a:highlight>
              <a:latin typeface="Times New Roman"/>
              <a:ea typeface="Times New Roman"/>
              <a:cs typeface="Times New Roman"/>
              <a:sym typeface="Times New Roman"/>
            </a:endParaRPr>
          </a:p>
          <a:p>
            <a:pPr indent="0" lvl="0" marL="457200" rtl="0" algn="l">
              <a:spcBef>
                <a:spcPts val="0"/>
              </a:spcBef>
              <a:spcAft>
                <a:spcPts val="0"/>
              </a:spcAft>
              <a:buNone/>
            </a:pPr>
            <a:r>
              <a:t/>
            </a:r>
            <a:endParaRPr sz="1800">
              <a:latin typeface="Times New Roman"/>
              <a:ea typeface="Times New Roman"/>
              <a:cs typeface="Times New Roman"/>
              <a:sym typeface="Times New Roman"/>
            </a:endParaRPr>
          </a:p>
        </p:txBody>
      </p:sp>
      <p:sp>
        <p:nvSpPr>
          <p:cNvPr id="116" name="Google Shape;116;p1"/>
          <p:cNvSpPr txBox="1"/>
          <p:nvPr/>
        </p:nvSpPr>
        <p:spPr>
          <a:xfrm>
            <a:off x="2087200" y="15290850"/>
            <a:ext cx="6211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latin typeface="Times New Roman"/>
                <a:ea typeface="Times New Roman"/>
                <a:cs typeface="Times New Roman"/>
                <a:sym typeface="Times New Roman"/>
              </a:rPr>
              <a:t>System Architecture</a:t>
            </a:r>
            <a:endParaRPr b="1" sz="2100">
              <a:latin typeface="Times New Roman"/>
              <a:ea typeface="Times New Roman"/>
              <a:cs typeface="Times New Roman"/>
              <a:sym typeface="Times New Roman"/>
            </a:endParaRPr>
          </a:p>
        </p:txBody>
      </p:sp>
      <p:pic>
        <p:nvPicPr>
          <p:cNvPr id="117" name="Google Shape;117;p1"/>
          <p:cNvPicPr preferRelativeResize="0"/>
          <p:nvPr/>
        </p:nvPicPr>
        <p:blipFill rotWithShape="1">
          <a:blip r:embed="rId8">
            <a:alphaModFix/>
          </a:blip>
          <a:srcRect b="0" l="21998" r="23348" t="0"/>
          <a:stretch/>
        </p:blipFill>
        <p:spPr>
          <a:xfrm>
            <a:off x="16447863" y="8746638"/>
            <a:ext cx="5836501" cy="4809898"/>
          </a:xfrm>
          <a:prstGeom prst="rect">
            <a:avLst/>
          </a:prstGeom>
          <a:noFill/>
          <a:ln>
            <a:noFill/>
          </a:ln>
        </p:spPr>
      </p:pic>
      <p:pic>
        <p:nvPicPr>
          <p:cNvPr id="118" name="Google Shape;118;p1"/>
          <p:cNvPicPr preferRelativeResize="0"/>
          <p:nvPr/>
        </p:nvPicPr>
        <p:blipFill rotWithShape="1">
          <a:blip r:embed="rId9">
            <a:alphaModFix/>
          </a:blip>
          <a:srcRect b="4638" l="25697" r="22178" t="17540"/>
          <a:stretch/>
        </p:blipFill>
        <p:spPr>
          <a:xfrm rot="5400000">
            <a:off x="10126224" y="9543302"/>
            <a:ext cx="4802828" cy="3229674"/>
          </a:xfrm>
          <a:prstGeom prst="rect">
            <a:avLst/>
          </a:prstGeom>
          <a:noFill/>
          <a:ln>
            <a:noFill/>
          </a:ln>
        </p:spPr>
      </p:pic>
      <p:pic>
        <p:nvPicPr>
          <p:cNvPr id="119" name="Google Shape;119;p1"/>
          <p:cNvPicPr preferRelativeResize="0"/>
          <p:nvPr/>
        </p:nvPicPr>
        <p:blipFill>
          <a:blip r:embed="rId10">
            <a:alphaModFix/>
          </a:blip>
          <a:stretch>
            <a:fillRect/>
          </a:stretch>
        </p:blipFill>
        <p:spPr>
          <a:xfrm>
            <a:off x="24055950" y="8725574"/>
            <a:ext cx="4746299" cy="5020577"/>
          </a:xfrm>
          <a:prstGeom prst="rect">
            <a:avLst/>
          </a:prstGeom>
          <a:noFill/>
          <a:ln>
            <a:noFill/>
          </a:ln>
        </p:spPr>
      </p:pic>
      <p:pic>
        <p:nvPicPr>
          <p:cNvPr id="120" name="Google Shape;120;p1"/>
          <p:cNvPicPr preferRelativeResize="0"/>
          <p:nvPr/>
        </p:nvPicPr>
        <p:blipFill>
          <a:blip r:embed="rId11">
            <a:alphaModFix/>
          </a:blip>
          <a:stretch>
            <a:fillRect/>
          </a:stretch>
        </p:blipFill>
        <p:spPr>
          <a:xfrm>
            <a:off x="16447887" y="15100649"/>
            <a:ext cx="5577327" cy="1917087"/>
          </a:xfrm>
          <a:prstGeom prst="rect">
            <a:avLst/>
          </a:prstGeom>
          <a:noFill/>
          <a:ln>
            <a:noFill/>
          </a:ln>
        </p:spPr>
      </p:pic>
      <p:pic>
        <p:nvPicPr>
          <p:cNvPr id="121" name="Google Shape;121;p1"/>
          <p:cNvPicPr preferRelativeResize="0"/>
          <p:nvPr/>
        </p:nvPicPr>
        <p:blipFill>
          <a:blip r:embed="rId12">
            <a:alphaModFix/>
          </a:blip>
          <a:stretch>
            <a:fillRect/>
          </a:stretch>
        </p:blipFill>
        <p:spPr>
          <a:xfrm>
            <a:off x="23311000" y="15083302"/>
            <a:ext cx="5577325" cy="1856485"/>
          </a:xfrm>
          <a:prstGeom prst="rect">
            <a:avLst/>
          </a:prstGeom>
          <a:noFill/>
          <a:ln>
            <a:noFill/>
          </a:ln>
        </p:spPr>
      </p:pic>
      <p:sp>
        <p:nvSpPr>
          <p:cNvPr id="122" name="Google Shape;122;p1"/>
          <p:cNvSpPr txBox="1"/>
          <p:nvPr/>
        </p:nvSpPr>
        <p:spPr>
          <a:xfrm>
            <a:off x="17778450" y="29349725"/>
            <a:ext cx="4676700" cy="738900"/>
          </a:xfrm>
          <a:prstGeom prst="rect">
            <a:avLst/>
          </a:prstGeom>
          <a:solidFill>
            <a:schemeClr val="lt1"/>
          </a:solid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Times New Roman"/>
              <a:buChar char="●"/>
            </a:pPr>
            <a:r>
              <a:rPr lang="en-US" sz="1800">
                <a:latin typeface="Times New Roman"/>
                <a:ea typeface="Times New Roman"/>
                <a:cs typeface="Times New Roman"/>
                <a:sym typeface="Times New Roman"/>
              </a:rPr>
              <a:t>The cell voltages increased on average by 35.75mV per 5 minutes </a:t>
            </a:r>
            <a:endParaRPr sz="1800">
              <a:latin typeface="Times New Roman"/>
              <a:ea typeface="Times New Roman"/>
              <a:cs typeface="Times New Roman"/>
              <a:sym typeface="Times New Roman"/>
            </a:endParaRPr>
          </a:p>
        </p:txBody>
      </p:sp>
      <p:sp>
        <p:nvSpPr>
          <p:cNvPr id="123" name="Google Shape;123;p1"/>
          <p:cNvSpPr txBox="1"/>
          <p:nvPr/>
        </p:nvSpPr>
        <p:spPr>
          <a:xfrm>
            <a:off x="16447909" y="17237600"/>
            <a:ext cx="557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6. LCD displaying the current, charge time, average battery temperature and the average cell voltage</a:t>
            </a:r>
            <a:endParaRPr sz="1600">
              <a:latin typeface="Times New Roman"/>
              <a:ea typeface="Times New Roman"/>
              <a:cs typeface="Times New Roman"/>
              <a:sym typeface="Times New Roman"/>
            </a:endParaRPr>
          </a:p>
        </p:txBody>
      </p:sp>
      <p:sp>
        <p:nvSpPr>
          <p:cNvPr id="124" name="Google Shape;124;p1"/>
          <p:cNvSpPr txBox="1"/>
          <p:nvPr/>
        </p:nvSpPr>
        <p:spPr>
          <a:xfrm>
            <a:off x="16447875" y="13831425"/>
            <a:ext cx="5836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3. Final printed circuit board (PCB) created from JLC PCB, and full system integration inside of the 3D printed casing created with SolidWorks software (top inside view of 3D printed casing)</a:t>
            </a:r>
            <a:endParaRPr sz="1600">
              <a:latin typeface="Times New Roman"/>
              <a:ea typeface="Times New Roman"/>
              <a:cs typeface="Times New Roman"/>
              <a:sym typeface="Times New Roman"/>
            </a:endParaRPr>
          </a:p>
        </p:txBody>
      </p:sp>
      <p:sp>
        <p:nvSpPr>
          <p:cNvPr id="125" name="Google Shape;125;p1"/>
          <p:cNvSpPr txBox="1"/>
          <p:nvPr/>
        </p:nvSpPr>
        <p:spPr>
          <a:xfrm>
            <a:off x="24055950" y="13857000"/>
            <a:ext cx="4746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4. Thermocouple module located under the MSP430 and main PCB (bottom inside view of 3D printed casing)</a:t>
            </a:r>
            <a:endParaRPr sz="1600">
              <a:latin typeface="Times New Roman"/>
              <a:ea typeface="Times New Roman"/>
              <a:cs typeface="Times New Roman"/>
              <a:sym typeface="Times New Roman"/>
            </a:endParaRPr>
          </a:p>
        </p:txBody>
      </p:sp>
      <p:sp>
        <p:nvSpPr>
          <p:cNvPr id="126" name="Google Shape;126;p1"/>
          <p:cNvSpPr txBox="1"/>
          <p:nvPr/>
        </p:nvSpPr>
        <p:spPr>
          <a:xfrm>
            <a:off x="10734228" y="19005600"/>
            <a:ext cx="4131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5. Full </a:t>
            </a:r>
            <a:r>
              <a:rPr lang="en-US" sz="1600">
                <a:latin typeface="Times New Roman"/>
                <a:ea typeface="Times New Roman"/>
                <a:cs typeface="Times New Roman"/>
                <a:sym typeface="Times New Roman"/>
              </a:rPr>
              <a:t>system</a:t>
            </a:r>
            <a:r>
              <a:rPr lang="en-US" sz="1600">
                <a:latin typeface="Times New Roman"/>
                <a:ea typeface="Times New Roman"/>
                <a:cs typeface="Times New Roman"/>
                <a:sym typeface="Times New Roman"/>
              </a:rPr>
              <a:t> test set-up with multimeters for voltage level verification</a:t>
            </a:r>
            <a:endParaRPr sz="1600">
              <a:latin typeface="Times New Roman"/>
              <a:ea typeface="Times New Roman"/>
              <a:cs typeface="Times New Roman"/>
              <a:sym typeface="Times New Roman"/>
            </a:endParaRPr>
          </a:p>
        </p:txBody>
      </p:sp>
      <p:sp>
        <p:nvSpPr>
          <p:cNvPr id="127" name="Google Shape;127;p1"/>
          <p:cNvSpPr txBox="1"/>
          <p:nvPr/>
        </p:nvSpPr>
        <p:spPr>
          <a:xfrm>
            <a:off x="23311000" y="17237600"/>
            <a:ext cx="5577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7. LCD displaying the six cells connected, current, and voltages of each cell.</a:t>
            </a:r>
            <a:endParaRPr sz="1600">
              <a:latin typeface="Times New Roman"/>
              <a:ea typeface="Times New Roman"/>
              <a:cs typeface="Times New Roman"/>
              <a:sym typeface="Times New Roman"/>
            </a:endParaRPr>
          </a:p>
        </p:txBody>
      </p:sp>
      <p:sp>
        <p:nvSpPr>
          <p:cNvPr id="128" name="Google Shape;128;p1"/>
          <p:cNvSpPr txBox="1"/>
          <p:nvPr/>
        </p:nvSpPr>
        <p:spPr>
          <a:xfrm>
            <a:off x="10912801" y="13733688"/>
            <a:ext cx="3552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Figure 2. Cover including the 5V fan, LCD, and rotary encoder for user interfacing and system cooling (top view)</a:t>
            </a:r>
            <a:endParaRPr sz="1600">
              <a:latin typeface="Times New Roman"/>
              <a:ea typeface="Times New Roman"/>
              <a:cs typeface="Times New Roman"/>
              <a:sym typeface="Times New Roman"/>
            </a:endParaRPr>
          </a:p>
        </p:txBody>
      </p:sp>
      <p:pic>
        <p:nvPicPr>
          <p:cNvPr id="129" name="Google Shape;129;p1"/>
          <p:cNvPicPr preferRelativeResize="0"/>
          <p:nvPr/>
        </p:nvPicPr>
        <p:blipFill>
          <a:blip r:embed="rId13">
            <a:alphaModFix/>
          </a:blip>
          <a:stretch>
            <a:fillRect/>
          </a:stretch>
        </p:blipFill>
        <p:spPr>
          <a:xfrm>
            <a:off x="33482000" y="23898088"/>
            <a:ext cx="2781300" cy="571500"/>
          </a:xfrm>
          <a:prstGeom prst="rect">
            <a:avLst/>
          </a:prstGeom>
          <a:noFill/>
          <a:ln>
            <a:noFill/>
          </a:ln>
        </p:spPr>
      </p:pic>
      <p:sp>
        <p:nvSpPr>
          <p:cNvPr id="130" name="Google Shape;130;p1"/>
          <p:cNvSpPr txBox="1"/>
          <p:nvPr/>
        </p:nvSpPr>
        <p:spPr>
          <a:xfrm>
            <a:off x="30174100" y="8351775"/>
            <a:ext cx="8849100" cy="4617600"/>
          </a:xfrm>
          <a:prstGeom prst="rect">
            <a:avLst/>
          </a:prstGeom>
          <a:solidFill>
            <a:schemeClr val="lt1"/>
          </a:solidFill>
          <a:ln>
            <a:noFill/>
          </a:ln>
        </p:spPr>
        <p:txBody>
          <a:bodyPr anchorCtr="0" anchor="t" bIns="83800" lIns="83800" spcFirstLastPara="1" rIns="83800" wrap="square" tIns="83800">
            <a:noAutofit/>
          </a:bodyPr>
          <a:lstStyle/>
          <a:p>
            <a:pPr indent="0" lvl="0" marL="0" rtl="0" algn="ctr">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 </a:t>
            </a:r>
            <a:endParaRPr/>
          </a:p>
        </p:txBody>
      </p:sp>
      <p:sp>
        <p:nvSpPr>
          <p:cNvPr id="131" name="Google Shape;131;p1"/>
          <p:cNvSpPr txBox="1"/>
          <p:nvPr/>
        </p:nvSpPr>
        <p:spPr>
          <a:xfrm>
            <a:off x="30098200" y="25513600"/>
            <a:ext cx="8849100" cy="923400"/>
          </a:xfrm>
          <a:prstGeom prst="rect">
            <a:avLst/>
          </a:prstGeom>
          <a:solidFill>
            <a:srgbClr val="003366"/>
          </a:solid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accent4"/>
                </a:solidFill>
              </a:rPr>
              <a:t>Team &amp; Client Websites</a:t>
            </a:r>
            <a:endParaRPr b="1" sz="5000">
              <a:solidFill>
                <a:schemeClr val="accent4"/>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132" name="Google Shape;132;p1"/>
          <p:cNvSpPr txBox="1"/>
          <p:nvPr/>
        </p:nvSpPr>
        <p:spPr>
          <a:xfrm>
            <a:off x="16668750" y="18688050"/>
            <a:ext cx="115293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Times New Roman"/>
              <a:buChar char="●"/>
            </a:pPr>
            <a:r>
              <a:rPr lang="en-US" sz="1800">
                <a:latin typeface="Times New Roman"/>
                <a:ea typeface="Times New Roman"/>
                <a:cs typeface="Times New Roman"/>
                <a:sym typeface="Times New Roman"/>
              </a:rPr>
              <a:t>The LiPo Crew created a 3D printed case to house the PCB and MSP430 on the top level</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US" sz="1800">
                <a:latin typeface="Times New Roman"/>
                <a:ea typeface="Times New Roman"/>
                <a:cs typeface="Times New Roman"/>
                <a:sym typeface="Times New Roman"/>
              </a:rPr>
              <a:t>The bottom level encases the thermocouple module  </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US" sz="1800">
                <a:latin typeface="Times New Roman"/>
                <a:ea typeface="Times New Roman"/>
                <a:cs typeface="Times New Roman"/>
                <a:sym typeface="Times New Roman"/>
              </a:rPr>
              <a:t>The top of the case has a fan to provide active cooling </a:t>
            </a:r>
            <a:r>
              <a:rPr lang="en-US" sz="1800">
                <a:latin typeface="Times New Roman"/>
                <a:ea typeface="Times New Roman"/>
                <a:cs typeface="Times New Roman"/>
                <a:sym typeface="Times New Roman"/>
              </a:rPr>
              <a:t>primarily </a:t>
            </a:r>
            <a:r>
              <a:rPr lang="en-US" sz="1800">
                <a:latin typeface="Times New Roman"/>
                <a:ea typeface="Times New Roman"/>
                <a:cs typeface="Times New Roman"/>
                <a:sym typeface="Times New Roman"/>
              </a:rPr>
              <a:t>for the </a:t>
            </a:r>
            <a:r>
              <a:rPr lang="en-US" sz="1800">
                <a:latin typeface="Times New Roman"/>
                <a:ea typeface="Times New Roman"/>
                <a:cs typeface="Times New Roman"/>
                <a:sym typeface="Times New Roman"/>
              </a:rPr>
              <a:t>voltage</a:t>
            </a:r>
            <a:r>
              <a:rPr lang="en-US" sz="1800">
                <a:latin typeface="Times New Roman"/>
                <a:ea typeface="Times New Roman"/>
                <a:cs typeface="Times New Roman"/>
                <a:sym typeface="Times New Roman"/>
              </a:rPr>
              <a:t> and </a:t>
            </a:r>
            <a:r>
              <a:rPr lang="en-US" sz="1800">
                <a:latin typeface="Times New Roman"/>
                <a:ea typeface="Times New Roman"/>
                <a:cs typeface="Times New Roman"/>
                <a:sym typeface="Times New Roman"/>
              </a:rPr>
              <a:t>current</a:t>
            </a:r>
            <a:r>
              <a:rPr lang="en-US" sz="1800">
                <a:latin typeface="Times New Roman"/>
                <a:ea typeface="Times New Roman"/>
                <a:cs typeface="Times New Roman"/>
                <a:sym typeface="Times New Roman"/>
              </a:rPr>
              <a:t> regulators</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US" sz="1800">
                <a:latin typeface="Times New Roman"/>
                <a:ea typeface="Times New Roman"/>
                <a:cs typeface="Times New Roman"/>
                <a:sym typeface="Times New Roman"/>
              </a:rPr>
              <a:t>Below the fan is the LCD and rotary encoder for ease of use with the user interface</a:t>
            </a:r>
            <a:endParaRPr sz="1800">
              <a:latin typeface="Times New Roman"/>
              <a:ea typeface="Times New Roman"/>
              <a:cs typeface="Times New Roman"/>
              <a:sym typeface="Times New Roman"/>
            </a:endParaRPr>
          </a:p>
        </p:txBody>
      </p:sp>
      <p:sp>
        <p:nvSpPr>
          <p:cNvPr id="133" name="Google Shape;133;p1"/>
          <p:cNvSpPr txBox="1"/>
          <p:nvPr/>
        </p:nvSpPr>
        <p:spPr>
          <a:xfrm>
            <a:off x="16898475" y="18374513"/>
            <a:ext cx="49353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Times New Roman"/>
                <a:ea typeface="Times New Roman"/>
                <a:cs typeface="Times New Roman"/>
                <a:sym typeface="Times New Roman"/>
              </a:rPr>
              <a:t>3D Printed Case Layout</a:t>
            </a:r>
            <a:endParaRPr b="1" sz="1900">
              <a:latin typeface="Times New Roman"/>
              <a:ea typeface="Times New Roman"/>
              <a:cs typeface="Times New Roman"/>
              <a:sym typeface="Times New Roman"/>
            </a:endParaRPr>
          </a:p>
        </p:txBody>
      </p:sp>
      <p:sp>
        <p:nvSpPr>
          <p:cNvPr id="134" name="Google Shape;134;p1"/>
          <p:cNvSpPr txBox="1"/>
          <p:nvPr/>
        </p:nvSpPr>
        <p:spPr>
          <a:xfrm>
            <a:off x="30068550" y="26776750"/>
            <a:ext cx="8849100" cy="3783600"/>
          </a:xfrm>
          <a:prstGeom prst="rect">
            <a:avLst/>
          </a:prstGeom>
          <a:solidFill>
            <a:schemeClr val="lt1"/>
          </a:solidFill>
          <a:ln>
            <a:noFill/>
          </a:ln>
        </p:spPr>
        <p:txBody>
          <a:bodyPr anchorCtr="0" anchor="t" bIns="83800" lIns="83800" spcFirstLastPara="1" rIns="83800" wrap="square" tIns="83800">
            <a:noAutofit/>
          </a:bodyPr>
          <a:lstStyle/>
          <a:p>
            <a:pPr indent="0" lvl="0" marL="0" rtl="0" algn="ctr">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 </a:t>
            </a:r>
            <a:endParaRPr/>
          </a:p>
        </p:txBody>
      </p:sp>
      <p:sp>
        <p:nvSpPr>
          <p:cNvPr id="135" name="Google Shape;135;p1"/>
          <p:cNvSpPr txBox="1"/>
          <p:nvPr/>
        </p:nvSpPr>
        <p:spPr>
          <a:xfrm>
            <a:off x="152400" y="152400"/>
            <a:ext cx="3000000" cy="130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5000">
              <a:solidFill>
                <a:schemeClr val="accent4"/>
              </a:solidFill>
            </a:endParaRPr>
          </a:p>
          <a:p>
            <a:pPr indent="0" lvl="0" marL="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136" name="Google Shape;136;p1"/>
          <p:cNvSpPr txBox="1"/>
          <p:nvPr/>
        </p:nvSpPr>
        <p:spPr>
          <a:xfrm>
            <a:off x="30174100" y="7161300"/>
            <a:ext cx="8888400" cy="949800"/>
          </a:xfrm>
          <a:prstGeom prst="rect">
            <a:avLst/>
          </a:prstGeom>
          <a:solidFill>
            <a:srgbClr val="003366"/>
          </a:solidFill>
          <a:ln>
            <a:noFill/>
          </a:ln>
        </p:spPr>
        <p:txBody>
          <a:bodyPr anchorCtr="0" anchor="t" bIns="83800" lIns="83800" spcFirstLastPara="1" rIns="83800" wrap="square" tIns="83800">
            <a:noAutofit/>
          </a:bodyPr>
          <a:lstStyle/>
          <a:p>
            <a:pPr indent="0" lvl="0" marL="0" rtl="0" algn="l">
              <a:lnSpc>
                <a:spcPct val="115000"/>
              </a:lnSpc>
              <a:spcBef>
                <a:spcPts val="0"/>
              </a:spcBef>
              <a:spcAft>
                <a:spcPts val="0"/>
              </a:spcAft>
              <a:buClr>
                <a:schemeClr val="dk1"/>
              </a:buClr>
              <a:buFont typeface="Arial"/>
              <a:buNone/>
            </a:pPr>
            <a:r>
              <a:rPr b="1" lang="en-US" sz="5000">
                <a:solidFill>
                  <a:schemeClr val="accent4"/>
                </a:solidFill>
              </a:rPr>
              <a:t>Problems and Solutions</a:t>
            </a:r>
            <a:endParaRPr b="1" sz="5000">
              <a:solidFill>
                <a:schemeClr val="accent4"/>
              </a:solidFill>
            </a:endParaRPr>
          </a:p>
          <a:p>
            <a:pPr indent="0" lvl="0" marL="0" rtl="0" algn="l">
              <a:spcBef>
                <a:spcPts val="0"/>
              </a:spcBef>
              <a:spcAft>
                <a:spcPts val="0"/>
              </a:spcAft>
              <a:buClr>
                <a:schemeClr val="dk1"/>
              </a:buClr>
              <a:buFont typeface="Arial"/>
              <a:buNone/>
            </a:pPr>
            <a:r>
              <a:t/>
            </a:r>
            <a:endParaRPr sz="1532">
              <a:solidFill>
                <a:srgbClr val="003366"/>
              </a:solidFill>
              <a:latin typeface="Oswald"/>
              <a:ea typeface="Oswald"/>
              <a:cs typeface="Oswald"/>
              <a:sym typeface="Oswald"/>
            </a:endParaRPr>
          </a:p>
          <a:p>
            <a:pPr indent="0" lvl="0" marL="1371600" marR="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pic>
        <p:nvPicPr>
          <p:cNvPr id="137" name="Google Shape;137;p1"/>
          <p:cNvPicPr preferRelativeResize="0"/>
          <p:nvPr/>
        </p:nvPicPr>
        <p:blipFill>
          <a:blip r:embed="rId14">
            <a:alphaModFix/>
          </a:blip>
          <a:stretch>
            <a:fillRect/>
          </a:stretch>
        </p:blipFill>
        <p:spPr>
          <a:xfrm>
            <a:off x="31061538" y="27805250"/>
            <a:ext cx="2755151" cy="2755151"/>
          </a:xfrm>
          <a:prstGeom prst="rect">
            <a:avLst/>
          </a:prstGeom>
          <a:noFill/>
          <a:ln>
            <a:noFill/>
          </a:ln>
        </p:spPr>
      </p:pic>
      <p:sp>
        <p:nvSpPr>
          <p:cNvPr id="138" name="Google Shape;138;p1"/>
          <p:cNvSpPr txBox="1"/>
          <p:nvPr/>
        </p:nvSpPr>
        <p:spPr>
          <a:xfrm>
            <a:off x="30670175" y="26934400"/>
            <a:ext cx="3537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For more information on the </a:t>
            </a:r>
            <a:r>
              <a:rPr b="1" lang="en-US" sz="1600" u="sng">
                <a:latin typeface="Times New Roman"/>
                <a:ea typeface="Times New Roman"/>
                <a:cs typeface="Times New Roman"/>
                <a:sym typeface="Times New Roman"/>
              </a:rPr>
              <a:t>LiPo Crew</a:t>
            </a:r>
            <a:r>
              <a:rPr lang="en-US" sz="1600">
                <a:latin typeface="Times New Roman"/>
                <a:ea typeface="Times New Roman"/>
                <a:cs typeface="Times New Roman"/>
                <a:sym typeface="Times New Roman"/>
              </a:rPr>
              <a:t> please visit our website by scanning the QR code below.</a:t>
            </a:r>
            <a:endParaRPr sz="1600">
              <a:latin typeface="Times New Roman"/>
              <a:ea typeface="Times New Roman"/>
              <a:cs typeface="Times New Roman"/>
              <a:sym typeface="Times New Roman"/>
            </a:endParaRPr>
          </a:p>
        </p:txBody>
      </p:sp>
      <p:pic>
        <p:nvPicPr>
          <p:cNvPr id="139" name="Google Shape;139;p1"/>
          <p:cNvPicPr preferRelativeResize="0"/>
          <p:nvPr/>
        </p:nvPicPr>
        <p:blipFill>
          <a:blip r:embed="rId15">
            <a:alphaModFix/>
          </a:blip>
          <a:stretch>
            <a:fillRect/>
          </a:stretch>
        </p:blipFill>
        <p:spPr>
          <a:xfrm>
            <a:off x="35309900" y="27865600"/>
            <a:ext cx="2634427" cy="2634427"/>
          </a:xfrm>
          <a:prstGeom prst="rect">
            <a:avLst/>
          </a:prstGeom>
          <a:noFill/>
          <a:ln>
            <a:noFill/>
          </a:ln>
        </p:spPr>
      </p:pic>
      <p:sp>
        <p:nvSpPr>
          <p:cNvPr id="140" name="Google Shape;140;p1"/>
          <p:cNvSpPr txBox="1"/>
          <p:nvPr/>
        </p:nvSpPr>
        <p:spPr>
          <a:xfrm>
            <a:off x="34858163" y="26934400"/>
            <a:ext cx="35379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Times New Roman"/>
                <a:ea typeface="Times New Roman"/>
                <a:cs typeface="Times New Roman"/>
                <a:sym typeface="Times New Roman"/>
              </a:rPr>
              <a:t>For more information on our client </a:t>
            </a:r>
            <a:r>
              <a:rPr b="1" lang="en-US" sz="1600" u="sng">
                <a:latin typeface="Times New Roman"/>
                <a:ea typeface="Times New Roman"/>
                <a:cs typeface="Times New Roman"/>
                <a:sym typeface="Times New Roman"/>
              </a:rPr>
              <a:t>Dataforth Corporation </a:t>
            </a:r>
            <a:r>
              <a:rPr lang="en-US" sz="1600">
                <a:latin typeface="Times New Roman"/>
                <a:ea typeface="Times New Roman"/>
                <a:cs typeface="Times New Roman"/>
                <a:sym typeface="Times New Roman"/>
              </a:rPr>
              <a:t>please visit our client’s website by scanning the QR code below.</a:t>
            </a:r>
            <a:endParaRPr sz="1600">
              <a:latin typeface="Times New Roman"/>
              <a:ea typeface="Times New Roman"/>
              <a:cs typeface="Times New Roman"/>
              <a:sym typeface="Times New Roman"/>
            </a:endParaRPr>
          </a:p>
        </p:txBody>
      </p:sp>
      <p:sp>
        <p:nvSpPr>
          <p:cNvPr id="141" name="Google Shape;141;p1"/>
          <p:cNvSpPr txBox="1"/>
          <p:nvPr/>
        </p:nvSpPr>
        <p:spPr>
          <a:xfrm>
            <a:off x="34860250" y="8351775"/>
            <a:ext cx="41313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Times New Roman"/>
                <a:ea typeface="Times New Roman"/>
                <a:cs typeface="Times New Roman"/>
                <a:sym typeface="Times New Roman"/>
              </a:rPr>
              <a:t>Solutions</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Due to multiple delays and circuit complications with our prototyping solutions, the LiPo Crew had decided to cut out the current sensor from our design.</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Heat sinks were implemented to </a:t>
            </a:r>
            <a:r>
              <a:rPr lang="en-US" sz="1800">
                <a:latin typeface="Times New Roman"/>
                <a:ea typeface="Times New Roman"/>
                <a:cs typeface="Times New Roman"/>
                <a:sym typeface="Times New Roman"/>
              </a:rPr>
              <a:t>dissipate</a:t>
            </a:r>
            <a:r>
              <a:rPr lang="en-US" sz="1800">
                <a:latin typeface="Times New Roman"/>
                <a:ea typeface="Times New Roman"/>
                <a:cs typeface="Times New Roman"/>
                <a:sym typeface="Times New Roman"/>
              </a:rPr>
              <a:t> heat in addition to our 5V fan for system cooling.</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To fix this issue the LiPo Crew changed the threshold voltage for the charging algorithm via coding.</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The LiPo Crew had to reevaluate our schematic and PCB layout through the EasyEDA software. From here we found multiple grounding errors.</a:t>
            </a:r>
            <a:endParaRPr sz="1800">
              <a:latin typeface="Times New Roman"/>
              <a:ea typeface="Times New Roman"/>
              <a:cs typeface="Times New Roman"/>
              <a:sym typeface="Times New Roman"/>
            </a:endParaRPr>
          </a:p>
        </p:txBody>
      </p:sp>
      <p:sp>
        <p:nvSpPr>
          <p:cNvPr id="142" name="Google Shape;142;p1"/>
          <p:cNvSpPr txBox="1"/>
          <p:nvPr/>
        </p:nvSpPr>
        <p:spPr>
          <a:xfrm>
            <a:off x="30174100" y="8351775"/>
            <a:ext cx="4131300" cy="40944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Times New Roman"/>
                <a:ea typeface="Times New Roman"/>
                <a:cs typeface="Times New Roman"/>
                <a:sym typeface="Times New Roman"/>
              </a:rPr>
              <a:t>Problems</a:t>
            </a:r>
            <a:endParaRPr b="1" sz="18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lang="en-US" sz="1800">
                <a:solidFill>
                  <a:schemeClr val="dk1"/>
                </a:solidFill>
                <a:latin typeface="Times New Roman"/>
                <a:ea typeface="Times New Roman"/>
                <a:cs typeface="Times New Roman"/>
                <a:sym typeface="Times New Roman"/>
              </a:rPr>
              <a:t>Unable to read battery charge current</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AutoNum type="arabicPeriod"/>
            </a:pPr>
            <a:r>
              <a:rPr lang="en-US" sz="1800">
                <a:solidFill>
                  <a:schemeClr val="dk1"/>
                </a:solidFill>
                <a:latin typeface="Times New Roman"/>
                <a:ea typeface="Times New Roman"/>
                <a:cs typeface="Times New Roman"/>
                <a:sym typeface="Times New Roman"/>
              </a:rPr>
              <a:t>Thermal cutoff for the current regulator</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AutoNum type="arabicPeriod"/>
            </a:pPr>
            <a:r>
              <a:rPr lang="en-US" sz="1800">
                <a:solidFill>
                  <a:schemeClr val="dk1"/>
                </a:solidFill>
                <a:latin typeface="Times New Roman"/>
                <a:ea typeface="Times New Roman"/>
                <a:cs typeface="Times New Roman"/>
                <a:sym typeface="Times New Roman"/>
              </a:rPr>
              <a:t>Incorrect cell count autodetection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AutoNum type="arabicPeriod"/>
            </a:pPr>
            <a:r>
              <a:rPr lang="en-US" sz="1800">
                <a:solidFill>
                  <a:schemeClr val="dk1"/>
                </a:solidFill>
                <a:latin typeface="Times New Roman"/>
                <a:ea typeface="Times New Roman"/>
                <a:cs typeface="Times New Roman"/>
                <a:sym typeface="Times New Roman"/>
              </a:rPr>
              <a:t>Incorrect PCB layout (Improper grounding)</a:t>
            </a:r>
            <a:endParaRPr sz="1800">
              <a:solidFill>
                <a:schemeClr val="dk1"/>
              </a:solidFill>
              <a:latin typeface="Times New Roman"/>
              <a:ea typeface="Times New Roman"/>
              <a:cs typeface="Times New Roman"/>
              <a:sym typeface="Times New Roman"/>
            </a:endParaRPr>
          </a:p>
        </p:txBody>
      </p:sp>
      <p:cxnSp>
        <p:nvCxnSpPr>
          <p:cNvPr id="143" name="Google Shape;143;p1"/>
          <p:cNvCxnSpPr/>
          <p:nvPr/>
        </p:nvCxnSpPr>
        <p:spPr>
          <a:xfrm flipH="1" rot="10800000">
            <a:off x="34200600" y="8904375"/>
            <a:ext cx="639900" cy="3900"/>
          </a:xfrm>
          <a:prstGeom prst="straightConnector1">
            <a:avLst/>
          </a:prstGeom>
          <a:noFill/>
          <a:ln cap="flat" cmpd="sng" w="28575">
            <a:solidFill>
              <a:srgbClr val="FF0000"/>
            </a:solidFill>
            <a:prstDash val="solid"/>
            <a:round/>
            <a:headEnd len="med" w="med" type="none"/>
            <a:tailEnd len="med" w="med" type="triangle"/>
          </a:ln>
        </p:spPr>
      </p:cxnSp>
      <p:pic>
        <p:nvPicPr>
          <p:cNvPr id="144" name="Google Shape;144;p1"/>
          <p:cNvPicPr preferRelativeResize="0"/>
          <p:nvPr/>
        </p:nvPicPr>
        <p:blipFill>
          <a:blip r:embed="rId16">
            <a:alphaModFix/>
          </a:blip>
          <a:stretch>
            <a:fillRect/>
          </a:stretch>
        </p:blipFill>
        <p:spPr>
          <a:xfrm>
            <a:off x="1042650" y="16086350"/>
            <a:ext cx="8888401" cy="5170200"/>
          </a:xfrm>
          <a:prstGeom prst="rect">
            <a:avLst/>
          </a:prstGeom>
          <a:noFill/>
          <a:ln>
            <a:noFill/>
          </a:ln>
        </p:spPr>
      </p:pic>
      <p:pic>
        <p:nvPicPr>
          <p:cNvPr id="145" name="Google Shape;145;p1"/>
          <p:cNvPicPr preferRelativeResize="0"/>
          <p:nvPr/>
        </p:nvPicPr>
        <p:blipFill>
          <a:blip r:embed="rId17">
            <a:alphaModFix/>
          </a:blip>
          <a:stretch>
            <a:fillRect/>
          </a:stretch>
        </p:blipFill>
        <p:spPr>
          <a:xfrm>
            <a:off x="22637450" y="23137975"/>
            <a:ext cx="6892400" cy="4802800"/>
          </a:xfrm>
          <a:prstGeom prst="rect">
            <a:avLst/>
          </a:prstGeom>
          <a:noFill/>
          <a:ln>
            <a:noFill/>
          </a:ln>
        </p:spPr>
      </p:pic>
      <p:cxnSp>
        <p:nvCxnSpPr>
          <p:cNvPr id="146" name="Google Shape;146;p1"/>
          <p:cNvCxnSpPr/>
          <p:nvPr/>
        </p:nvCxnSpPr>
        <p:spPr>
          <a:xfrm flipH="1" rot="10800000">
            <a:off x="34200600" y="10236038"/>
            <a:ext cx="639900" cy="3900"/>
          </a:xfrm>
          <a:prstGeom prst="straightConnector1">
            <a:avLst/>
          </a:prstGeom>
          <a:noFill/>
          <a:ln cap="flat" cmpd="sng" w="28575">
            <a:solidFill>
              <a:srgbClr val="FF0000"/>
            </a:solidFill>
            <a:prstDash val="solid"/>
            <a:round/>
            <a:headEnd len="med" w="med" type="none"/>
            <a:tailEnd len="med" w="med" type="triangle"/>
          </a:ln>
        </p:spPr>
      </p:cxnSp>
      <p:cxnSp>
        <p:nvCxnSpPr>
          <p:cNvPr id="147" name="Google Shape;147;p1"/>
          <p:cNvCxnSpPr/>
          <p:nvPr/>
        </p:nvCxnSpPr>
        <p:spPr>
          <a:xfrm flipH="1" rot="10800000">
            <a:off x="34200600" y="11051038"/>
            <a:ext cx="639900" cy="3900"/>
          </a:xfrm>
          <a:prstGeom prst="straightConnector1">
            <a:avLst/>
          </a:prstGeom>
          <a:noFill/>
          <a:ln cap="flat" cmpd="sng" w="28575">
            <a:solidFill>
              <a:srgbClr val="FF0000"/>
            </a:solidFill>
            <a:prstDash val="solid"/>
            <a:round/>
            <a:headEnd len="med" w="med" type="none"/>
            <a:tailEnd len="med" w="med" type="triangle"/>
          </a:ln>
        </p:spPr>
      </p:cxnSp>
      <p:cxnSp>
        <p:nvCxnSpPr>
          <p:cNvPr id="148" name="Google Shape;148;p1"/>
          <p:cNvCxnSpPr/>
          <p:nvPr/>
        </p:nvCxnSpPr>
        <p:spPr>
          <a:xfrm flipH="1" rot="10800000">
            <a:off x="34200600" y="11917300"/>
            <a:ext cx="639900" cy="39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2018-10-09T15:34:40Z</dcterms:created>
  <dc:creator>Microsoft Office User</dc:creator>
</cp:coreProperties>
</file>